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sldIdLst>
    <p:sldId id="306" r:id="rId5"/>
    <p:sldId id="256" r:id="rId6"/>
    <p:sldId id="259" r:id="rId7"/>
    <p:sldId id="260" r:id="rId8"/>
    <p:sldId id="261" r:id="rId9"/>
    <p:sldId id="262" r:id="rId10"/>
    <p:sldId id="257" r:id="rId11"/>
    <p:sldId id="263" r:id="rId12"/>
    <p:sldId id="264" r:id="rId13"/>
    <p:sldId id="265" r:id="rId14"/>
    <p:sldId id="266" r:id="rId15"/>
    <p:sldId id="267" r:id="rId16"/>
    <p:sldId id="268" r:id="rId17"/>
    <p:sldId id="269" r:id="rId18"/>
    <p:sldId id="270" r:id="rId19"/>
    <p:sldId id="271" r:id="rId20"/>
    <p:sldId id="272" r:id="rId21"/>
    <p:sldId id="292" r:id="rId22"/>
    <p:sldId id="293" r:id="rId23"/>
    <p:sldId id="273" r:id="rId24"/>
    <p:sldId id="274" r:id="rId25"/>
    <p:sldId id="275" r:id="rId26"/>
    <p:sldId id="276" r:id="rId27"/>
    <p:sldId id="294" r:id="rId28"/>
    <p:sldId id="295" r:id="rId29"/>
    <p:sldId id="296" r:id="rId30"/>
    <p:sldId id="297" r:id="rId31"/>
    <p:sldId id="298" r:id="rId32"/>
    <p:sldId id="299" r:id="rId33"/>
    <p:sldId id="300" r:id="rId34"/>
    <p:sldId id="301" r:id="rId35"/>
    <p:sldId id="302" r:id="rId36"/>
    <p:sldId id="303" r:id="rId37"/>
    <p:sldId id="304" r:id="rId38"/>
    <p:sldId id="305"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72" y="-2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A1CFF4-03F7-4113-8B76-287604C9549F}" type="doc">
      <dgm:prSet loTypeId="urn:microsoft.com/office/officeart/2005/8/layout/radial6" loCatId="cycle" qsTypeId="urn:microsoft.com/office/officeart/2005/8/quickstyle/3d1" qsCatId="3D" csTypeId="urn:microsoft.com/office/officeart/2005/8/colors/colorful3" csCatId="colorful" phldr="1"/>
      <dgm:spPr/>
      <dgm:t>
        <a:bodyPr/>
        <a:lstStyle/>
        <a:p>
          <a:endParaRPr lang="en-MY"/>
        </a:p>
      </dgm:t>
    </dgm:pt>
    <dgm:pt modelId="{5D961191-691D-484A-ABFD-10A3B77F4797}">
      <dgm:prSet phldrT="[Text]" custT="1"/>
      <dgm:spPr/>
      <dgm:t>
        <a:bodyPr/>
        <a:lstStyle/>
        <a:p>
          <a:r>
            <a:rPr lang="en-US" sz="2200" dirty="0" err="1" smtClean="0">
              <a:ln/>
              <a:effectLst>
                <a:glow rad="101600">
                  <a:schemeClr val="tx1">
                    <a:alpha val="60000"/>
                  </a:schemeClr>
                </a:glow>
                <a:outerShdw blurRad="38100" dist="38100" dir="2700000" algn="tl">
                  <a:srgbClr val="000000">
                    <a:alpha val="43137"/>
                  </a:srgbClr>
                </a:outerShdw>
              </a:effectLst>
              <a:latin typeface="Arial Black" pitchFamily="34" charset="0"/>
            </a:rPr>
            <a:t>Pertingkatkan</a:t>
          </a:r>
          <a:r>
            <a:rPr lang="en-US" sz="2200" dirty="0" smtClean="0">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effectLst>
                <a:glow rad="101600">
                  <a:schemeClr val="tx1">
                    <a:alpha val="60000"/>
                  </a:schemeClr>
                </a:glow>
                <a:outerShdw blurRad="38100" dist="38100" dir="2700000" algn="tl">
                  <a:srgbClr val="000000">
                    <a:alpha val="43137"/>
                  </a:srgbClr>
                </a:outerShdw>
              </a:effectLst>
              <a:latin typeface="Arial Black" pitchFamily="34" charset="0"/>
            </a:rPr>
            <a:t>Amal</a:t>
          </a:r>
          <a:r>
            <a:rPr lang="en-US" sz="2200" dirty="0" smtClean="0">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effectLst>
                <a:glow rad="101600">
                  <a:schemeClr val="tx1">
                    <a:alpha val="60000"/>
                  </a:schemeClr>
                </a:glow>
                <a:outerShdw blurRad="38100" dist="38100" dir="2700000" algn="tl">
                  <a:srgbClr val="000000">
                    <a:alpha val="43137"/>
                  </a:srgbClr>
                </a:outerShdw>
              </a:effectLst>
              <a:latin typeface="Arial Black" pitchFamily="34" charset="0"/>
            </a:rPr>
            <a:t>Ibadah</a:t>
          </a:r>
          <a:endParaRPr lang="en-MY" sz="2200" dirty="0"/>
        </a:p>
      </dgm:t>
    </dgm:pt>
    <dgm:pt modelId="{8B060154-897D-4F72-B858-20775C6C5A43}" type="parTrans" cxnId="{09995317-A8E4-49B7-A939-3858AA775D59}">
      <dgm:prSet/>
      <dgm:spPr/>
      <dgm:t>
        <a:bodyPr/>
        <a:lstStyle/>
        <a:p>
          <a:endParaRPr lang="en-MY"/>
        </a:p>
      </dgm:t>
    </dgm:pt>
    <dgm:pt modelId="{F997475A-BAD0-4C18-95CE-42D6FDEFF1C7}" type="sibTrans" cxnId="{09995317-A8E4-49B7-A939-3858AA775D59}">
      <dgm:prSet/>
      <dgm:spPr/>
      <dgm:t>
        <a:bodyPr/>
        <a:lstStyle/>
        <a:p>
          <a:endParaRPr lang="en-MY"/>
        </a:p>
      </dgm:t>
    </dgm:pt>
    <dgm:pt modelId="{81E6CC32-3308-4F9C-B8D4-78E3B632CF8B}">
      <dgm:prSet phldrT="[Text]" custT="1"/>
      <dgm:spPr/>
      <dgm:t>
        <a:bodyPr/>
        <a:lstStyle/>
        <a:p>
          <a:r>
            <a:rPr lang="en-US" sz="1800" smtClean="0">
              <a:ln w="12700"/>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Tunaikan Solat Subuh dan Isyak berjemaah</a:t>
          </a:r>
          <a:endParaRPr lang="en-MY" sz="1800" dirty="0"/>
        </a:p>
      </dgm:t>
    </dgm:pt>
    <dgm:pt modelId="{5EBF30AF-BA32-452F-812A-B7E7D9BF6F5C}" type="parTrans" cxnId="{EDD07252-DBA0-4004-950C-1DB7BEB68ECB}">
      <dgm:prSet/>
      <dgm:spPr/>
      <dgm:t>
        <a:bodyPr/>
        <a:lstStyle/>
        <a:p>
          <a:endParaRPr lang="en-MY"/>
        </a:p>
      </dgm:t>
    </dgm:pt>
    <dgm:pt modelId="{EFD6C06C-DAE8-4FA7-8814-B0F91399687C}" type="sibTrans" cxnId="{EDD07252-DBA0-4004-950C-1DB7BEB68ECB}">
      <dgm:prSet/>
      <dgm:spPr/>
      <dgm:t>
        <a:bodyPr/>
        <a:lstStyle/>
        <a:p>
          <a:endParaRPr lang="en-MY"/>
        </a:p>
      </dgm:t>
    </dgm:pt>
    <dgm:pt modelId="{6312A28A-4C52-4F27-A7AD-F7423651D0A5}">
      <dgm:prSet phldrT="[Text]" custT="1"/>
      <dgm:spPr/>
      <dgm:t>
        <a:bodyPr/>
        <a:lstStyle/>
        <a:p>
          <a:r>
            <a:rPr lang="en-US" sz="1800" smtClean="0">
              <a:ln w="12700"/>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Berusaha untuk tidur awal dan bangun menunaikan solat tahajjud</a:t>
          </a:r>
          <a:endParaRPr lang="en-MY" sz="1800" dirty="0"/>
        </a:p>
      </dgm:t>
    </dgm:pt>
    <dgm:pt modelId="{1CA7FE5E-6A04-4568-B26D-D66873277A7D}" type="parTrans" cxnId="{A3BA97A9-62BD-4824-A449-245A46E64C8A}">
      <dgm:prSet/>
      <dgm:spPr/>
      <dgm:t>
        <a:bodyPr/>
        <a:lstStyle/>
        <a:p>
          <a:endParaRPr lang="en-MY"/>
        </a:p>
      </dgm:t>
    </dgm:pt>
    <dgm:pt modelId="{5634F166-0E09-490C-95BB-3E4A49848451}" type="sibTrans" cxnId="{A3BA97A9-62BD-4824-A449-245A46E64C8A}">
      <dgm:prSet/>
      <dgm:spPr/>
      <dgm:t>
        <a:bodyPr/>
        <a:lstStyle/>
        <a:p>
          <a:endParaRPr lang="en-MY"/>
        </a:p>
      </dgm:t>
    </dgm:pt>
    <dgm:pt modelId="{7FBB4330-FD7F-4FCB-9F40-1CAD9261A2C6}">
      <dgm:prSet phldrT="[Text]" custT="1"/>
      <dgm:spPr/>
      <dgm:t>
        <a:bodyPr/>
        <a:lstStyle/>
        <a:p>
          <a:r>
            <a:rPr lang="en-US" sz="1800" dirty="0" smtClean="0">
              <a:ln w="12700"/>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Baca </a:t>
          </a:r>
          <a:r>
            <a:rPr lang="en-US" sz="1800" dirty="0" smtClean="0">
              <a:ln w="12700"/>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 </a:t>
          </a:r>
          <a:r>
            <a:rPr lang="en-US" sz="1800" dirty="0" smtClean="0">
              <a:ln w="12700"/>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Quran, </a:t>
          </a:r>
          <a:r>
            <a:rPr lang="en-US" sz="1800" dirty="0" err="1" smtClean="0">
              <a:ln w="12700"/>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berzikir</a:t>
          </a:r>
          <a:r>
            <a:rPr lang="en-US" sz="1800" dirty="0" smtClean="0">
              <a:ln w="12700"/>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1800" dirty="0" err="1" smtClean="0">
              <a:ln w="12700"/>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1800" dirty="0" smtClean="0">
              <a:ln w="12700"/>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1800" dirty="0" err="1" smtClean="0">
              <a:ln w="12700"/>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berselawat</a:t>
          </a:r>
          <a:r>
            <a:rPr lang="en-US" sz="1800" dirty="0" smtClean="0">
              <a:ln w="12700"/>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MY" sz="1800" dirty="0"/>
        </a:p>
      </dgm:t>
    </dgm:pt>
    <dgm:pt modelId="{AC0E081D-7442-4505-A1E4-53118CFC5F35}" type="parTrans" cxnId="{0504DE55-03C0-40EC-AC02-79BDA0ED59AA}">
      <dgm:prSet/>
      <dgm:spPr/>
      <dgm:t>
        <a:bodyPr/>
        <a:lstStyle/>
        <a:p>
          <a:endParaRPr lang="en-MY"/>
        </a:p>
      </dgm:t>
    </dgm:pt>
    <dgm:pt modelId="{2CEF16EB-AC99-407F-8FF1-F0409F5E53AC}" type="sibTrans" cxnId="{0504DE55-03C0-40EC-AC02-79BDA0ED59AA}">
      <dgm:prSet/>
      <dgm:spPr/>
      <dgm:t>
        <a:bodyPr/>
        <a:lstStyle/>
        <a:p>
          <a:endParaRPr lang="en-MY"/>
        </a:p>
      </dgm:t>
    </dgm:pt>
    <dgm:pt modelId="{2E4FCC4D-F4A9-45D4-96FB-2CB3FA724B8F}">
      <dgm:prSet phldrT="[Text]" custT="1"/>
      <dgm:spPr/>
      <dgm:t>
        <a:bodyPr/>
        <a:lstStyle/>
        <a:p>
          <a:r>
            <a:rPr lang="en-US" sz="1800" smtClean="0">
              <a:ln w="12700"/>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Laksanakan solat witir setiap malam</a:t>
          </a:r>
          <a:endParaRPr lang="en-MY" sz="1800" dirty="0"/>
        </a:p>
      </dgm:t>
    </dgm:pt>
    <dgm:pt modelId="{8922ED39-A2B3-4766-9332-5625FA9484FF}" type="parTrans" cxnId="{78F5CA94-9258-41B8-B18E-AAA5E2DCB26A}">
      <dgm:prSet/>
      <dgm:spPr/>
      <dgm:t>
        <a:bodyPr/>
        <a:lstStyle/>
        <a:p>
          <a:endParaRPr lang="en-MY"/>
        </a:p>
      </dgm:t>
    </dgm:pt>
    <dgm:pt modelId="{457669B7-5B9C-41DD-A7D6-7B6F71B71EF9}" type="sibTrans" cxnId="{78F5CA94-9258-41B8-B18E-AAA5E2DCB26A}">
      <dgm:prSet/>
      <dgm:spPr/>
      <dgm:t>
        <a:bodyPr/>
        <a:lstStyle/>
        <a:p>
          <a:endParaRPr lang="en-MY"/>
        </a:p>
      </dgm:t>
    </dgm:pt>
    <dgm:pt modelId="{F1D79484-1D94-4515-9447-A1172F057B22}" type="pres">
      <dgm:prSet presAssocID="{CFA1CFF4-03F7-4113-8B76-287604C9549F}" presName="Name0" presStyleCnt="0">
        <dgm:presLayoutVars>
          <dgm:chMax val="1"/>
          <dgm:dir/>
          <dgm:animLvl val="ctr"/>
          <dgm:resizeHandles val="exact"/>
        </dgm:presLayoutVars>
      </dgm:prSet>
      <dgm:spPr/>
      <dgm:t>
        <a:bodyPr/>
        <a:lstStyle/>
        <a:p>
          <a:endParaRPr lang="en-MY"/>
        </a:p>
      </dgm:t>
    </dgm:pt>
    <dgm:pt modelId="{81BB03D3-A771-49E2-974B-E003333060BA}" type="pres">
      <dgm:prSet presAssocID="{5D961191-691D-484A-ABFD-10A3B77F4797}" presName="centerShape" presStyleLbl="node0" presStyleIdx="0" presStyleCnt="1" custScaleX="162753" custScaleY="151055"/>
      <dgm:spPr/>
      <dgm:t>
        <a:bodyPr/>
        <a:lstStyle/>
        <a:p>
          <a:endParaRPr lang="en-MY"/>
        </a:p>
      </dgm:t>
    </dgm:pt>
    <dgm:pt modelId="{A52B7D4B-B315-4CAA-9AC5-6968CB696A03}" type="pres">
      <dgm:prSet presAssocID="{81E6CC32-3308-4F9C-B8D4-78E3B632CF8B}" presName="node" presStyleLbl="node1" presStyleIdx="0" presStyleCnt="4" custScaleX="162753" custScaleY="151055" custRadScaleRad="102578">
        <dgm:presLayoutVars>
          <dgm:bulletEnabled val="1"/>
        </dgm:presLayoutVars>
      </dgm:prSet>
      <dgm:spPr/>
      <dgm:t>
        <a:bodyPr/>
        <a:lstStyle/>
        <a:p>
          <a:endParaRPr lang="en-MY"/>
        </a:p>
      </dgm:t>
    </dgm:pt>
    <dgm:pt modelId="{F5A055DD-58C9-430A-98D7-F2E174AC2E33}" type="pres">
      <dgm:prSet presAssocID="{81E6CC32-3308-4F9C-B8D4-78E3B632CF8B}" presName="dummy" presStyleCnt="0"/>
      <dgm:spPr/>
    </dgm:pt>
    <dgm:pt modelId="{F50CEB2E-944C-4BC0-BC55-6870134F26CB}" type="pres">
      <dgm:prSet presAssocID="{EFD6C06C-DAE8-4FA7-8814-B0F91399687C}" presName="sibTrans" presStyleLbl="sibTrans2D1" presStyleIdx="0" presStyleCnt="4" custScaleX="162753" custScaleY="151055"/>
      <dgm:spPr/>
      <dgm:t>
        <a:bodyPr/>
        <a:lstStyle/>
        <a:p>
          <a:endParaRPr lang="en-MY"/>
        </a:p>
      </dgm:t>
    </dgm:pt>
    <dgm:pt modelId="{681BCEDB-5A02-4A77-BEC2-6FB72122D594}" type="pres">
      <dgm:prSet presAssocID="{6312A28A-4C52-4F27-A7AD-F7423651D0A5}" presName="node" presStyleLbl="node1" presStyleIdx="1" presStyleCnt="4" custScaleX="162753" custScaleY="151055" custRadScaleRad="128426">
        <dgm:presLayoutVars>
          <dgm:bulletEnabled val="1"/>
        </dgm:presLayoutVars>
      </dgm:prSet>
      <dgm:spPr/>
      <dgm:t>
        <a:bodyPr/>
        <a:lstStyle/>
        <a:p>
          <a:endParaRPr lang="en-MY"/>
        </a:p>
      </dgm:t>
    </dgm:pt>
    <dgm:pt modelId="{B309CCDE-AD3F-4677-ABC8-6771C1A07616}" type="pres">
      <dgm:prSet presAssocID="{6312A28A-4C52-4F27-A7AD-F7423651D0A5}" presName="dummy" presStyleCnt="0"/>
      <dgm:spPr/>
    </dgm:pt>
    <dgm:pt modelId="{3280C26A-DAAD-4BA6-8D71-59AB1E842350}" type="pres">
      <dgm:prSet presAssocID="{5634F166-0E09-490C-95BB-3E4A49848451}" presName="sibTrans" presStyleLbl="sibTrans2D1" presStyleIdx="1" presStyleCnt="4"/>
      <dgm:spPr/>
      <dgm:t>
        <a:bodyPr/>
        <a:lstStyle/>
        <a:p>
          <a:endParaRPr lang="en-MY"/>
        </a:p>
      </dgm:t>
    </dgm:pt>
    <dgm:pt modelId="{D63F6E5F-EF92-4E34-8923-582A08BEFE0E}" type="pres">
      <dgm:prSet presAssocID="{7FBB4330-FD7F-4FCB-9F40-1CAD9261A2C6}" presName="node" presStyleLbl="node1" presStyleIdx="2" presStyleCnt="4" custScaleX="162753" custScaleY="151055">
        <dgm:presLayoutVars>
          <dgm:bulletEnabled val="1"/>
        </dgm:presLayoutVars>
      </dgm:prSet>
      <dgm:spPr/>
      <dgm:t>
        <a:bodyPr/>
        <a:lstStyle/>
        <a:p>
          <a:endParaRPr lang="en-MY"/>
        </a:p>
      </dgm:t>
    </dgm:pt>
    <dgm:pt modelId="{3A3796DF-FA8D-4E5F-BA1B-3E3332A6AAB7}" type="pres">
      <dgm:prSet presAssocID="{7FBB4330-FD7F-4FCB-9F40-1CAD9261A2C6}" presName="dummy" presStyleCnt="0"/>
      <dgm:spPr/>
    </dgm:pt>
    <dgm:pt modelId="{52DC2F6E-E891-4099-A725-5B684FDF10DC}" type="pres">
      <dgm:prSet presAssocID="{2CEF16EB-AC99-407F-8FF1-F0409F5E53AC}" presName="sibTrans" presStyleLbl="sibTrans2D1" presStyleIdx="2" presStyleCnt="4" custScaleX="162753" custScaleY="151055"/>
      <dgm:spPr/>
      <dgm:t>
        <a:bodyPr/>
        <a:lstStyle/>
        <a:p>
          <a:endParaRPr lang="en-MY"/>
        </a:p>
      </dgm:t>
    </dgm:pt>
    <dgm:pt modelId="{7E00A335-0E37-4A4D-B07C-D4F2B8D4E804}" type="pres">
      <dgm:prSet presAssocID="{2E4FCC4D-F4A9-45D4-96FB-2CB3FA724B8F}" presName="node" presStyleLbl="node1" presStyleIdx="3" presStyleCnt="4" custScaleX="162753" custScaleY="151055" custRadScaleRad="128490" custRadScaleInc="-6042">
        <dgm:presLayoutVars>
          <dgm:bulletEnabled val="1"/>
        </dgm:presLayoutVars>
      </dgm:prSet>
      <dgm:spPr/>
      <dgm:t>
        <a:bodyPr/>
        <a:lstStyle/>
        <a:p>
          <a:endParaRPr lang="en-MY"/>
        </a:p>
      </dgm:t>
    </dgm:pt>
    <dgm:pt modelId="{48FC7F0A-33E5-4937-8B4F-CE48AE583EF0}" type="pres">
      <dgm:prSet presAssocID="{2E4FCC4D-F4A9-45D4-96FB-2CB3FA724B8F}" presName="dummy" presStyleCnt="0"/>
      <dgm:spPr/>
    </dgm:pt>
    <dgm:pt modelId="{4837C0D9-935D-4764-8F29-ECF1C5A4F09B}" type="pres">
      <dgm:prSet presAssocID="{457669B7-5B9C-41DD-A7D6-7B6F71B71EF9}" presName="sibTrans" presStyleLbl="sibTrans2D1" presStyleIdx="3" presStyleCnt="4"/>
      <dgm:spPr/>
      <dgm:t>
        <a:bodyPr/>
        <a:lstStyle/>
        <a:p>
          <a:endParaRPr lang="en-MY"/>
        </a:p>
      </dgm:t>
    </dgm:pt>
  </dgm:ptLst>
  <dgm:cxnLst>
    <dgm:cxn modelId="{4C7ABDF3-F5D8-4073-8DF8-E438623D6784}" type="presOf" srcId="{2E4FCC4D-F4A9-45D4-96FB-2CB3FA724B8F}" destId="{7E00A335-0E37-4A4D-B07C-D4F2B8D4E804}" srcOrd="0" destOrd="0" presId="urn:microsoft.com/office/officeart/2005/8/layout/radial6"/>
    <dgm:cxn modelId="{0504DE55-03C0-40EC-AC02-79BDA0ED59AA}" srcId="{5D961191-691D-484A-ABFD-10A3B77F4797}" destId="{7FBB4330-FD7F-4FCB-9F40-1CAD9261A2C6}" srcOrd="2" destOrd="0" parTransId="{AC0E081D-7442-4505-A1E4-53118CFC5F35}" sibTransId="{2CEF16EB-AC99-407F-8FF1-F0409F5E53AC}"/>
    <dgm:cxn modelId="{09995317-A8E4-49B7-A939-3858AA775D59}" srcId="{CFA1CFF4-03F7-4113-8B76-287604C9549F}" destId="{5D961191-691D-484A-ABFD-10A3B77F4797}" srcOrd="0" destOrd="0" parTransId="{8B060154-897D-4F72-B858-20775C6C5A43}" sibTransId="{F997475A-BAD0-4C18-95CE-42D6FDEFF1C7}"/>
    <dgm:cxn modelId="{0C8B673C-AC54-43AE-A02E-5324755C1932}" type="presOf" srcId="{5D961191-691D-484A-ABFD-10A3B77F4797}" destId="{81BB03D3-A771-49E2-974B-E003333060BA}" srcOrd="0" destOrd="0" presId="urn:microsoft.com/office/officeart/2005/8/layout/radial6"/>
    <dgm:cxn modelId="{6C3951D9-714F-40F9-820A-19D1C2D0608D}" type="presOf" srcId="{CFA1CFF4-03F7-4113-8B76-287604C9549F}" destId="{F1D79484-1D94-4515-9447-A1172F057B22}" srcOrd="0" destOrd="0" presId="urn:microsoft.com/office/officeart/2005/8/layout/radial6"/>
    <dgm:cxn modelId="{78F5CA94-9258-41B8-B18E-AAA5E2DCB26A}" srcId="{5D961191-691D-484A-ABFD-10A3B77F4797}" destId="{2E4FCC4D-F4A9-45D4-96FB-2CB3FA724B8F}" srcOrd="3" destOrd="0" parTransId="{8922ED39-A2B3-4766-9332-5625FA9484FF}" sibTransId="{457669B7-5B9C-41DD-A7D6-7B6F71B71EF9}"/>
    <dgm:cxn modelId="{D1D1CABC-B488-43A5-AC7A-E71D85BD31D2}" type="presOf" srcId="{2CEF16EB-AC99-407F-8FF1-F0409F5E53AC}" destId="{52DC2F6E-E891-4099-A725-5B684FDF10DC}" srcOrd="0" destOrd="0" presId="urn:microsoft.com/office/officeart/2005/8/layout/radial6"/>
    <dgm:cxn modelId="{5B606795-1B7D-4157-B68B-D73EB03DF8A4}" type="presOf" srcId="{7FBB4330-FD7F-4FCB-9F40-1CAD9261A2C6}" destId="{D63F6E5F-EF92-4E34-8923-582A08BEFE0E}" srcOrd="0" destOrd="0" presId="urn:microsoft.com/office/officeart/2005/8/layout/radial6"/>
    <dgm:cxn modelId="{86D6DF31-DDD8-4074-AD57-878494D1C531}" type="presOf" srcId="{81E6CC32-3308-4F9C-B8D4-78E3B632CF8B}" destId="{A52B7D4B-B315-4CAA-9AC5-6968CB696A03}" srcOrd="0" destOrd="0" presId="urn:microsoft.com/office/officeart/2005/8/layout/radial6"/>
    <dgm:cxn modelId="{94D3DBD0-E89C-4E59-86C2-A7A1BE93A6FD}" type="presOf" srcId="{EFD6C06C-DAE8-4FA7-8814-B0F91399687C}" destId="{F50CEB2E-944C-4BC0-BC55-6870134F26CB}" srcOrd="0" destOrd="0" presId="urn:microsoft.com/office/officeart/2005/8/layout/radial6"/>
    <dgm:cxn modelId="{5433BBE8-5736-4A1C-B020-72DFC86D0884}" type="presOf" srcId="{457669B7-5B9C-41DD-A7D6-7B6F71B71EF9}" destId="{4837C0D9-935D-4764-8F29-ECF1C5A4F09B}" srcOrd="0" destOrd="0" presId="urn:microsoft.com/office/officeart/2005/8/layout/radial6"/>
    <dgm:cxn modelId="{EDD07252-DBA0-4004-950C-1DB7BEB68ECB}" srcId="{5D961191-691D-484A-ABFD-10A3B77F4797}" destId="{81E6CC32-3308-4F9C-B8D4-78E3B632CF8B}" srcOrd="0" destOrd="0" parTransId="{5EBF30AF-BA32-452F-812A-B7E7D9BF6F5C}" sibTransId="{EFD6C06C-DAE8-4FA7-8814-B0F91399687C}"/>
    <dgm:cxn modelId="{A3BA97A9-62BD-4824-A449-245A46E64C8A}" srcId="{5D961191-691D-484A-ABFD-10A3B77F4797}" destId="{6312A28A-4C52-4F27-A7AD-F7423651D0A5}" srcOrd="1" destOrd="0" parTransId="{1CA7FE5E-6A04-4568-B26D-D66873277A7D}" sibTransId="{5634F166-0E09-490C-95BB-3E4A49848451}"/>
    <dgm:cxn modelId="{1EFD2C83-C8FF-40D6-B429-53819A10DD58}" type="presOf" srcId="{6312A28A-4C52-4F27-A7AD-F7423651D0A5}" destId="{681BCEDB-5A02-4A77-BEC2-6FB72122D594}" srcOrd="0" destOrd="0" presId="urn:microsoft.com/office/officeart/2005/8/layout/radial6"/>
    <dgm:cxn modelId="{8BD3D65D-07A3-4741-961E-9B43C89CFC66}" type="presOf" srcId="{5634F166-0E09-490C-95BB-3E4A49848451}" destId="{3280C26A-DAAD-4BA6-8D71-59AB1E842350}" srcOrd="0" destOrd="0" presId="urn:microsoft.com/office/officeart/2005/8/layout/radial6"/>
    <dgm:cxn modelId="{976D849F-0B14-4D45-9CD2-596081C88DA2}" type="presParOf" srcId="{F1D79484-1D94-4515-9447-A1172F057B22}" destId="{81BB03D3-A771-49E2-974B-E003333060BA}" srcOrd="0" destOrd="0" presId="urn:microsoft.com/office/officeart/2005/8/layout/radial6"/>
    <dgm:cxn modelId="{1F246C94-EA97-4013-BDBF-A7958EC0C899}" type="presParOf" srcId="{F1D79484-1D94-4515-9447-A1172F057B22}" destId="{A52B7D4B-B315-4CAA-9AC5-6968CB696A03}" srcOrd="1" destOrd="0" presId="urn:microsoft.com/office/officeart/2005/8/layout/radial6"/>
    <dgm:cxn modelId="{8D0DFA83-5718-4C4A-8526-B2E906BA5874}" type="presParOf" srcId="{F1D79484-1D94-4515-9447-A1172F057B22}" destId="{F5A055DD-58C9-430A-98D7-F2E174AC2E33}" srcOrd="2" destOrd="0" presId="urn:microsoft.com/office/officeart/2005/8/layout/radial6"/>
    <dgm:cxn modelId="{FDEE28F8-4428-4F01-B0A4-D7B9C7295CB4}" type="presParOf" srcId="{F1D79484-1D94-4515-9447-A1172F057B22}" destId="{F50CEB2E-944C-4BC0-BC55-6870134F26CB}" srcOrd="3" destOrd="0" presId="urn:microsoft.com/office/officeart/2005/8/layout/radial6"/>
    <dgm:cxn modelId="{6BB74440-7D22-42ED-B3AB-8960C9AB3E57}" type="presParOf" srcId="{F1D79484-1D94-4515-9447-A1172F057B22}" destId="{681BCEDB-5A02-4A77-BEC2-6FB72122D594}" srcOrd="4" destOrd="0" presId="urn:microsoft.com/office/officeart/2005/8/layout/radial6"/>
    <dgm:cxn modelId="{4B436753-F42D-4680-A4A3-45E19A1A22BD}" type="presParOf" srcId="{F1D79484-1D94-4515-9447-A1172F057B22}" destId="{B309CCDE-AD3F-4677-ABC8-6771C1A07616}" srcOrd="5" destOrd="0" presId="urn:microsoft.com/office/officeart/2005/8/layout/radial6"/>
    <dgm:cxn modelId="{552FB7A2-E959-4498-A891-FFBF5F2B2DF5}" type="presParOf" srcId="{F1D79484-1D94-4515-9447-A1172F057B22}" destId="{3280C26A-DAAD-4BA6-8D71-59AB1E842350}" srcOrd="6" destOrd="0" presId="urn:microsoft.com/office/officeart/2005/8/layout/radial6"/>
    <dgm:cxn modelId="{452A2C17-6448-40F2-BCAC-5D5444FF7184}" type="presParOf" srcId="{F1D79484-1D94-4515-9447-A1172F057B22}" destId="{D63F6E5F-EF92-4E34-8923-582A08BEFE0E}" srcOrd="7" destOrd="0" presId="urn:microsoft.com/office/officeart/2005/8/layout/radial6"/>
    <dgm:cxn modelId="{6980AFC9-0EC3-4F19-A5CC-DCE77B5026E1}" type="presParOf" srcId="{F1D79484-1D94-4515-9447-A1172F057B22}" destId="{3A3796DF-FA8D-4E5F-BA1B-3E3332A6AAB7}" srcOrd="8" destOrd="0" presId="urn:microsoft.com/office/officeart/2005/8/layout/radial6"/>
    <dgm:cxn modelId="{3C2CBED1-27BC-4DE7-BFE2-82B3A21D4117}" type="presParOf" srcId="{F1D79484-1D94-4515-9447-A1172F057B22}" destId="{52DC2F6E-E891-4099-A725-5B684FDF10DC}" srcOrd="9" destOrd="0" presId="urn:microsoft.com/office/officeart/2005/8/layout/radial6"/>
    <dgm:cxn modelId="{7DF2B5C1-2237-438F-9960-4A2BE9F7ACF6}" type="presParOf" srcId="{F1D79484-1D94-4515-9447-A1172F057B22}" destId="{7E00A335-0E37-4A4D-B07C-D4F2B8D4E804}" srcOrd="10" destOrd="0" presId="urn:microsoft.com/office/officeart/2005/8/layout/radial6"/>
    <dgm:cxn modelId="{49E1F028-4E63-40FA-90C6-313AA12200C5}" type="presParOf" srcId="{F1D79484-1D94-4515-9447-A1172F057B22}" destId="{48FC7F0A-33E5-4937-8B4F-CE48AE583EF0}" srcOrd="11" destOrd="0" presId="urn:microsoft.com/office/officeart/2005/8/layout/radial6"/>
    <dgm:cxn modelId="{20CF8F10-BA77-445B-9510-55EE3A503351}" type="presParOf" srcId="{F1D79484-1D94-4515-9447-A1172F057B22}" destId="{4837C0D9-935D-4764-8F29-ECF1C5A4F09B}"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37C0D9-935D-4764-8F29-ECF1C5A4F09B}">
      <dsp:nvSpPr>
        <dsp:cNvPr id="0" name=""/>
        <dsp:cNvSpPr/>
      </dsp:nvSpPr>
      <dsp:spPr>
        <a:xfrm>
          <a:off x="1577684" y="558543"/>
          <a:ext cx="4317987" cy="4317987"/>
        </a:xfrm>
        <a:prstGeom prst="blockArc">
          <a:avLst>
            <a:gd name="adj1" fmla="val 10514608"/>
            <a:gd name="adj2" fmla="val 17203222"/>
            <a:gd name="adj3" fmla="val 4644"/>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2DC2F6E-E891-4099-A725-5B684FDF10DC}">
      <dsp:nvSpPr>
        <dsp:cNvPr id="0" name=""/>
        <dsp:cNvSpPr/>
      </dsp:nvSpPr>
      <dsp:spPr>
        <a:xfrm>
          <a:off x="230113" y="-367573"/>
          <a:ext cx="7027654" cy="6522536"/>
        </a:xfrm>
        <a:prstGeom prst="blockArc">
          <a:avLst>
            <a:gd name="adj1" fmla="val 4409133"/>
            <a:gd name="adj2" fmla="val 10802097"/>
            <a:gd name="adj3" fmla="val 4644"/>
          </a:avLst>
        </a:prstGeom>
        <a:gradFill rotWithShape="0">
          <a:gsLst>
            <a:gs pos="0">
              <a:schemeClr val="accent3">
                <a:hueOff val="7500176"/>
                <a:satOff val="-11253"/>
                <a:lumOff val="-1830"/>
                <a:alphaOff val="0"/>
                <a:shade val="51000"/>
                <a:satMod val="130000"/>
              </a:schemeClr>
            </a:gs>
            <a:gs pos="80000">
              <a:schemeClr val="accent3">
                <a:hueOff val="7500176"/>
                <a:satOff val="-11253"/>
                <a:lumOff val="-1830"/>
                <a:alphaOff val="0"/>
                <a:shade val="93000"/>
                <a:satMod val="130000"/>
              </a:schemeClr>
            </a:gs>
            <a:gs pos="100000">
              <a:schemeClr val="accent3">
                <a:hueOff val="7500176"/>
                <a:satOff val="-11253"/>
                <a:lumOff val="-18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280C26A-DAAD-4BA6-8D71-59AB1E842350}">
      <dsp:nvSpPr>
        <dsp:cNvPr id="0" name=""/>
        <dsp:cNvSpPr/>
      </dsp:nvSpPr>
      <dsp:spPr>
        <a:xfrm>
          <a:off x="2785689" y="735242"/>
          <a:ext cx="4317987" cy="4317987"/>
        </a:xfrm>
        <a:prstGeom prst="blockArc">
          <a:avLst>
            <a:gd name="adj1" fmla="val 21457263"/>
            <a:gd name="adj2" fmla="val 6393968"/>
            <a:gd name="adj3" fmla="val 4644"/>
          </a:avLst>
        </a:prstGeom>
        <a:gradFill rotWithShape="0">
          <a:gsLst>
            <a:gs pos="0">
              <a:schemeClr val="accent3">
                <a:hueOff val="3750088"/>
                <a:satOff val="-5627"/>
                <a:lumOff val="-915"/>
                <a:alphaOff val="0"/>
                <a:shade val="51000"/>
                <a:satMod val="130000"/>
              </a:schemeClr>
            </a:gs>
            <a:gs pos="80000">
              <a:schemeClr val="accent3">
                <a:hueOff val="3750088"/>
                <a:satOff val="-5627"/>
                <a:lumOff val="-915"/>
                <a:alphaOff val="0"/>
                <a:shade val="93000"/>
                <a:satMod val="130000"/>
              </a:schemeClr>
            </a:gs>
            <a:gs pos="100000">
              <a:schemeClr val="accent3">
                <a:hueOff val="3750088"/>
                <a:satOff val="-5627"/>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50CEB2E-944C-4BC0-BC55-6870134F26CB}">
      <dsp:nvSpPr>
        <dsp:cNvPr id="0" name=""/>
        <dsp:cNvSpPr/>
      </dsp:nvSpPr>
      <dsp:spPr>
        <a:xfrm>
          <a:off x="1430855" y="-542104"/>
          <a:ext cx="7027654" cy="6522536"/>
        </a:xfrm>
        <a:prstGeom prst="blockArc">
          <a:avLst>
            <a:gd name="adj1" fmla="val 15206032"/>
            <a:gd name="adj2" fmla="val 142737"/>
            <a:gd name="adj3" fmla="val 4644"/>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1BB03D3-A771-49E2-974B-E003333060BA}">
      <dsp:nvSpPr>
        <dsp:cNvPr id="0" name=""/>
        <dsp:cNvSpPr/>
      </dsp:nvSpPr>
      <dsp:spPr>
        <a:xfrm>
          <a:off x="2724568" y="1304223"/>
          <a:ext cx="3237663" cy="3004953"/>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err="1" smtClean="0">
              <a:ln/>
              <a:effectLst>
                <a:glow rad="101600">
                  <a:schemeClr val="tx1">
                    <a:alpha val="60000"/>
                  </a:schemeClr>
                </a:glow>
                <a:outerShdw blurRad="38100" dist="38100" dir="2700000" algn="tl">
                  <a:srgbClr val="000000">
                    <a:alpha val="43137"/>
                  </a:srgbClr>
                </a:outerShdw>
              </a:effectLst>
              <a:latin typeface="Arial Black" pitchFamily="34" charset="0"/>
            </a:rPr>
            <a:t>Pertingkatkan</a:t>
          </a:r>
          <a:r>
            <a:rPr lang="en-US" sz="2200" kern="1200" dirty="0" smtClean="0">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kern="1200" dirty="0" err="1" smtClean="0">
              <a:ln/>
              <a:effectLst>
                <a:glow rad="101600">
                  <a:schemeClr val="tx1">
                    <a:alpha val="60000"/>
                  </a:schemeClr>
                </a:glow>
                <a:outerShdw blurRad="38100" dist="38100" dir="2700000" algn="tl">
                  <a:srgbClr val="000000">
                    <a:alpha val="43137"/>
                  </a:srgbClr>
                </a:outerShdw>
              </a:effectLst>
              <a:latin typeface="Arial Black" pitchFamily="34" charset="0"/>
            </a:rPr>
            <a:t>Amal</a:t>
          </a:r>
          <a:r>
            <a:rPr lang="en-US" sz="2200" kern="1200" dirty="0" smtClean="0">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kern="1200" dirty="0" err="1" smtClean="0">
              <a:ln/>
              <a:effectLst>
                <a:glow rad="101600">
                  <a:schemeClr val="tx1">
                    <a:alpha val="60000"/>
                  </a:schemeClr>
                </a:glow>
                <a:outerShdw blurRad="38100" dist="38100" dir="2700000" algn="tl">
                  <a:srgbClr val="000000">
                    <a:alpha val="43137"/>
                  </a:srgbClr>
                </a:outerShdw>
              </a:effectLst>
              <a:latin typeface="Arial Black" pitchFamily="34" charset="0"/>
            </a:rPr>
            <a:t>Ibadah</a:t>
          </a:r>
          <a:endParaRPr lang="en-MY" sz="2200" kern="1200" dirty="0"/>
        </a:p>
      </dsp:txBody>
      <dsp:txXfrm>
        <a:off x="3198713" y="1744288"/>
        <a:ext cx="2289373" cy="2124823"/>
      </dsp:txXfrm>
    </dsp:sp>
    <dsp:sp modelId="{A52B7D4B-B315-4CAA-9AC5-6968CB696A03}">
      <dsp:nvSpPr>
        <dsp:cNvPr id="0" name=""/>
        <dsp:cNvSpPr/>
      </dsp:nvSpPr>
      <dsp:spPr>
        <a:xfrm>
          <a:off x="3210217" y="-353897"/>
          <a:ext cx="2266364" cy="2103467"/>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smtClean="0">
              <a:ln w="12700"/>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Tunaikan Solat Subuh dan Isyak berjemaah</a:t>
          </a:r>
          <a:endParaRPr lang="en-MY" sz="1800" kern="1200" dirty="0"/>
        </a:p>
      </dsp:txBody>
      <dsp:txXfrm>
        <a:off x="3542118" y="-45851"/>
        <a:ext cx="1602562" cy="1487375"/>
      </dsp:txXfrm>
    </dsp:sp>
    <dsp:sp modelId="{681BCEDB-5A02-4A77-BEC2-6FB72122D594}">
      <dsp:nvSpPr>
        <dsp:cNvPr id="0" name=""/>
        <dsp:cNvSpPr/>
      </dsp:nvSpPr>
      <dsp:spPr>
        <a:xfrm>
          <a:off x="5918546" y="1754966"/>
          <a:ext cx="2266364" cy="2103467"/>
        </a:xfrm>
        <a:prstGeom prst="ellipse">
          <a:avLst/>
        </a:prstGeom>
        <a:gradFill rotWithShape="0">
          <a:gsLst>
            <a:gs pos="0">
              <a:schemeClr val="accent3">
                <a:hueOff val="3750088"/>
                <a:satOff val="-5627"/>
                <a:lumOff val="-915"/>
                <a:alphaOff val="0"/>
                <a:shade val="51000"/>
                <a:satMod val="130000"/>
              </a:schemeClr>
            </a:gs>
            <a:gs pos="80000">
              <a:schemeClr val="accent3">
                <a:hueOff val="3750088"/>
                <a:satOff val="-5627"/>
                <a:lumOff val="-915"/>
                <a:alphaOff val="0"/>
                <a:shade val="93000"/>
                <a:satMod val="130000"/>
              </a:schemeClr>
            </a:gs>
            <a:gs pos="100000">
              <a:schemeClr val="accent3">
                <a:hueOff val="3750088"/>
                <a:satOff val="-5627"/>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smtClean="0">
              <a:ln w="12700"/>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Berusaha untuk tidur awal dan bangun menunaikan solat tahajjud</a:t>
          </a:r>
          <a:endParaRPr lang="en-MY" sz="1800" kern="1200" dirty="0"/>
        </a:p>
      </dsp:txBody>
      <dsp:txXfrm>
        <a:off x="6250447" y="2063012"/>
        <a:ext cx="1602562" cy="1487375"/>
      </dsp:txXfrm>
    </dsp:sp>
    <dsp:sp modelId="{D63F6E5F-EF92-4E34-8923-582A08BEFE0E}">
      <dsp:nvSpPr>
        <dsp:cNvPr id="0" name=""/>
        <dsp:cNvSpPr/>
      </dsp:nvSpPr>
      <dsp:spPr>
        <a:xfrm>
          <a:off x="3210217" y="3863829"/>
          <a:ext cx="2266364" cy="2103467"/>
        </a:xfrm>
        <a:prstGeom prst="ellipse">
          <a:avLst/>
        </a:prstGeom>
        <a:gradFill rotWithShape="0">
          <a:gsLst>
            <a:gs pos="0">
              <a:schemeClr val="accent3">
                <a:hueOff val="7500176"/>
                <a:satOff val="-11253"/>
                <a:lumOff val="-1830"/>
                <a:alphaOff val="0"/>
                <a:shade val="51000"/>
                <a:satMod val="130000"/>
              </a:schemeClr>
            </a:gs>
            <a:gs pos="80000">
              <a:schemeClr val="accent3">
                <a:hueOff val="7500176"/>
                <a:satOff val="-11253"/>
                <a:lumOff val="-1830"/>
                <a:alphaOff val="0"/>
                <a:shade val="93000"/>
                <a:satMod val="130000"/>
              </a:schemeClr>
            </a:gs>
            <a:gs pos="100000">
              <a:schemeClr val="accent3">
                <a:hueOff val="7500176"/>
                <a:satOff val="-11253"/>
                <a:lumOff val="-18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ln w="12700"/>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Baca </a:t>
          </a:r>
          <a:r>
            <a:rPr lang="en-US" sz="1800" kern="1200" dirty="0" smtClean="0">
              <a:ln w="12700"/>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 </a:t>
          </a:r>
          <a:r>
            <a:rPr lang="en-US" sz="1800" kern="1200" dirty="0" smtClean="0">
              <a:ln w="12700"/>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Quran, </a:t>
          </a:r>
          <a:r>
            <a:rPr lang="en-US" sz="1800" kern="1200" dirty="0" err="1" smtClean="0">
              <a:ln w="12700"/>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berzikir</a:t>
          </a:r>
          <a:r>
            <a:rPr lang="en-US" sz="1800" kern="1200" dirty="0" smtClean="0">
              <a:ln w="12700"/>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1800" kern="1200" dirty="0" err="1" smtClean="0">
              <a:ln w="12700"/>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1800" kern="1200" dirty="0" smtClean="0">
              <a:ln w="12700"/>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1800" kern="1200" dirty="0" err="1" smtClean="0">
              <a:ln w="12700"/>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berselawat</a:t>
          </a:r>
          <a:r>
            <a:rPr lang="en-US" sz="1800" kern="1200" dirty="0" smtClean="0">
              <a:ln w="12700"/>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MY" sz="1800" kern="1200" dirty="0"/>
        </a:p>
      </dsp:txBody>
      <dsp:txXfrm>
        <a:off x="3542118" y="4171875"/>
        <a:ext cx="1602562" cy="1487375"/>
      </dsp:txXfrm>
    </dsp:sp>
    <dsp:sp modelId="{7E00A335-0E37-4A4D-B07C-D4F2B8D4E804}">
      <dsp:nvSpPr>
        <dsp:cNvPr id="0" name=""/>
        <dsp:cNvSpPr/>
      </dsp:nvSpPr>
      <dsp:spPr>
        <a:xfrm>
          <a:off x="501895" y="1840674"/>
          <a:ext cx="2266364" cy="2103467"/>
        </a:xfrm>
        <a:prstGeom prst="ellipse">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smtClean="0">
              <a:ln w="12700"/>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Laksanakan solat witir setiap malam</a:t>
          </a:r>
          <a:endParaRPr lang="en-MY" sz="1800" kern="1200" dirty="0"/>
        </a:p>
      </dsp:txBody>
      <dsp:txXfrm>
        <a:off x="833796" y="2148720"/>
        <a:ext cx="1602562" cy="1487375"/>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17F6E4-E5EE-4E15-B9F8-F1C98B09BC05}" type="datetimeFigureOut">
              <a:rPr lang="en-US" smtClean="0"/>
              <a:pPr/>
              <a:t>7/5/2018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B100E3-340F-4C8B-A731-5ED5DCD773B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17F6E4-E5EE-4E15-B9F8-F1C98B09BC05}" type="datetimeFigureOut">
              <a:rPr lang="en-US" smtClean="0"/>
              <a:pPr/>
              <a:t>7/5/2018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B100E3-340F-4C8B-A731-5ED5DCD773B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17F6E4-E5EE-4E15-B9F8-F1C98B09BC05}" type="datetimeFigureOut">
              <a:rPr lang="en-US" smtClean="0"/>
              <a:pPr/>
              <a:t>7/5/2018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B100E3-340F-4C8B-A731-5ED5DCD773B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33C3FF-6BA0-4CBB-B123-E5B931C71B41}" type="datetimeFigureOut">
              <a:rPr lang="en-US" smtClean="0">
                <a:solidFill>
                  <a:prstClr val="black">
                    <a:tint val="75000"/>
                  </a:prstClr>
                </a:solidFill>
              </a:rPr>
              <a:pPr/>
              <a:t>7/5/2018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E3F53A-599F-4899-9BC8-D8E3564BEC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503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33C3FF-6BA0-4CBB-B123-E5B931C71B41}" type="datetimeFigureOut">
              <a:rPr lang="en-US" smtClean="0">
                <a:solidFill>
                  <a:prstClr val="black">
                    <a:tint val="75000"/>
                  </a:prstClr>
                </a:solidFill>
              </a:rPr>
              <a:pPr/>
              <a:t>7/5/2018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E3F53A-599F-4899-9BC8-D8E3564BEC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66553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33C3FF-6BA0-4CBB-B123-E5B931C71B41}" type="datetimeFigureOut">
              <a:rPr lang="en-US" smtClean="0">
                <a:solidFill>
                  <a:prstClr val="black">
                    <a:tint val="75000"/>
                  </a:prstClr>
                </a:solidFill>
              </a:rPr>
              <a:pPr/>
              <a:t>7/5/2018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E3F53A-599F-4899-9BC8-D8E3564BEC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8174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33C3FF-6BA0-4CBB-B123-E5B931C71B41}" type="datetimeFigureOut">
              <a:rPr lang="en-US" smtClean="0">
                <a:solidFill>
                  <a:prstClr val="black">
                    <a:tint val="75000"/>
                  </a:prstClr>
                </a:solidFill>
              </a:rPr>
              <a:pPr/>
              <a:t>7/5/2018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6E3F53A-599F-4899-9BC8-D8E3564BEC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1790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33C3FF-6BA0-4CBB-B123-E5B931C71B41}" type="datetimeFigureOut">
              <a:rPr lang="en-US" smtClean="0">
                <a:solidFill>
                  <a:prstClr val="black">
                    <a:tint val="75000"/>
                  </a:prstClr>
                </a:solidFill>
              </a:rPr>
              <a:pPr/>
              <a:t>7/5/2018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6E3F53A-599F-4899-9BC8-D8E3564BEC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6969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33C3FF-6BA0-4CBB-B123-E5B931C71B41}" type="datetimeFigureOut">
              <a:rPr lang="en-US" smtClean="0">
                <a:solidFill>
                  <a:prstClr val="black">
                    <a:tint val="75000"/>
                  </a:prstClr>
                </a:solidFill>
              </a:rPr>
              <a:pPr/>
              <a:t>7/5/2018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6E3F53A-599F-4899-9BC8-D8E3564BEC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49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33C3FF-6BA0-4CBB-B123-E5B931C71B41}" type="datetimeFigureOut">
              <a:rPr lang="en-US" smtClean="0">
                <a:solidFill>
                  <a:prstClr val="black">
                    <a:tint val="75000"/>
                  </a:prstClr>
                </a:solidFill>
              </a:rPr>
              <a:pPr/>
              <a:t>7/5/2018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6E3F53A-599F-4899-9BC8-D8E3564BEC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10786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33C3FF-6BA0-4CBB-B123-E5B931C71B41}" type="datetimeFigureOut">
              <a:rPr lang="en-US" smtClean="0">
                <a:solidFill>
                  <a:prstClr val="black">
                    <a:tint val="75000"/>
                  </a:prstClr>
                </a:solidFill>
              </a:rPr>
              <a:pPr/>
              <a:t>7/5/2018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6E3F53A-599F-4899-9BC8-D8E3564BEC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0162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17F6E4-E5EE-4E15-B9F8-F1C98B09BC05}" type="datetimeFigureOut">
              <a:rPr lang="en-US" smtClean="0"/>
              <a:pPr/>
              <a:t>7/5/2018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B100E3-340F-4C8B-A731-5ED5DCD773B8}"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33C3FF-6BA0-4CBB-B123-E5B931C71B41}" type="datetimeFigureOut">
              <a:rPr lang="en-US" smtClean="0">
                <a:solidFill>
                  <a:prstClr val="black">
                    <a:tint val="75000"/>
                  </a:prstClr>
                </a:solidFill>
              </a:rPr>
              <a:pPr/>
              <a:t>7/5/2018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6E3F53A-599F-4899-9BC8-D8E3564BEC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04968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33C3FF-6BA0-4CBB-B123-E5B931C71B41}" type="datetimeFigureOut">
              <a:rPr lang="en-US" smtClean="0">
                <a:solidFill>
                  <a:prstClr val="black">
                    <a:tint val="75000"/>
                  </a:prstClr>
                </a:solidFill>
              </a:rPr>
              <a:pPr/>
              <a:t>7/5/2018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E3F53A-599F-4899-9BC8-D8E3564BEC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22616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33C3FF-6BA0-4CBB-B123-E5B931C71B41}" type="datetimeFigureOut">
              <a:rPr lang="en-US" smtClean="0">
                <a:solidFill>
                  <a:prstClr val="black">
                    <a:tint val="75000"/>
                  </a:prstClr>
                </a:solidFill>
              </a:rPr>
              <a:pPr/>
              <a:t>7/5/2018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E3F53A-599F-4899-9BC8-D8E3564BEC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85545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3F233468-CEDD-4531-BD31-87E9320EE24A}" type="datetimeFigureOut">
              <a:rPr lang="ms-MY" smtClean="0">
                <a:solidFill>
                  <a:prstClr val="black">
                    <a:tint val="75000"/>
                  </a:prstClr>
                </a:solidFill>
              </a:rPr>
              <a:pPr/>
              <a:t>5/07/2018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9705342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3F233468-CEDD-4531-BD31-87E9320EE24A}" type="datetimeFigureOut">
              <a:rPr lang="ms-MY" smtClean="0">
                <a:solidFill>
                  <a:prstClr val="black">
                    <a:tint val="75000"/>
                  </a:prstClr>
                </a:solidFill>
              </a:rPr>
              <a:pPr/>
              <a:t>5/07/2018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8200201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233468-CEDD-4531-BD31-87E9320EE24A}" type="datetimeFigureOut">
              <a:rPr lang="ms-MY" smtClean="0">
                <a:solidFill>
                  <a:prstClr val="black">
                    <a:tint val="75000"/>
                  </a:prstClr>
                </a:solidFill>
              </a:rPr>
              <a:pPr/>
              <a:t>5/07/2018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3775614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3F233468-CEDD-4531-BD31-87E9320EE24A}" type="datetimeFigureOut">
              <a:rPr lang="ms-MY" smtClean="0">
                <a:solidFill>
                  <a:prstClr val="black">
                    <a:tint val="75000"/>
                  </a:prstClr>
                </a:solidFill>
              </a:rPr>
              <a:pPr/>
              <a:t>5/07/2018</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8375328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3F233468-CEDD-4531-BD31-87E9320EE24A}" type="datetimeFigureOut">
              <a:rPr lang="ms-MY" smtClean="0">
                <a:solidFill>
                  <a:prstClr val="black">
                    <a:tint val="75000"/>
                  </a:prstClr>
                </a:solidFill>
              </a:rPr>
              <a:pPr/>
              <a:t>5/07/2018</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2745316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3F233468-CEDD-4531-BD31-87E9320EE24A}" type="datetimeFigureOut">
              <a:rPr lang="ms-MY" smtClean="0">
                <a:solidFill>
                  <a:prstClr val="black">
                    <a:tint val="75000"/>
                  </a:prstClr>
                </a:solidFill>
              </a:rPr>
              <a:pPr/>
              <a:t>5/07/2018</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1064004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233468-CEDD-4531-BD31-87E9320EE24A}" type="datetimeFigureOut">
              <a:rPr lang="ms-MY" smtClean="0">
                <a:solidFill>
                  <a:prstClr val="black">
                    <a:tint val="75000"/>
                  </a:prstClr>
                </a:solidFill>
              </a:rPr>
              <a:pPr/>
              <a:t>5/07/2018</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95222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17F6E4-E5EE-4E15-B9F8-F1C98B09BC05}" type="datetimeFigureOut">
              <a:rPr lang="en-US" smtClean="0"/>
              <a:pPr/>
              <a:t>7/5/2018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B100E3-340F-4C8B-A731-5ED5DCD773B8}"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233468-CEDD-4531-BD31-87E9320EE24A}" type="datetimeFigureOut">
              <a:rPr lang="ms-MY" smtClean="0">
                <a:solidFill>
                  <a:prstClr val="black">
                    <a:tint val="75000"/>
                  </a:prstClr>
                </a:solidFill>
              </a:rPr>
              <a:pPr/>
              <a:t>5/07/2018</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0387545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233468-CEDD-4531-BD31-87E9320EE24A}" type="datetimeFigureOut">
              <a:rPr lang="ms-MY" smtClean="0">
                <a:solidFill>
                  <a:prstClr val="black">
                    <a:tint val="75000"/>
                  </a:prstClr>
                </a:solidFill>
              </a:rPr>
              <a:pPr/>
              <a:t>5/07/2018</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0603628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3F233468-CEDD-4531-BD31-87E9320EE24A}" type="datetimeFigureOut">
              <a:rPr lang="ms-MY" smtClean="0">
                <a:solidFill>
                  <a:prstClr val="black">
                    <a:tint val="75000"/>
                  </a:prstClr>
                </a:solidFill>
              </a:rPr>
              <a:pPr/>
              <a:t>5/07/2018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1440050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3F233468-CEDD-4531-BD31-87E9320EE24A}" type="datetimeFigureOut">
              <a:rPr lang="ms-MY" smtClean="0">
                <a:solidFill>
                  <a:prstClr val="black">
                    <a:tint val="75000"/>
                  </a:prstClr>
                </a:solidFill>
              </a:rPr>
              <a:pPr/>
              <a:t>5/07/2018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2634530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33C3FF-6BA0-4CBB-B123-E5B931C71B41}" type="datetimeFigureOut">
              <a:rPr lang="en-US" smtClean="0">
                <a:solidFill>
                  <a:prstClr val="black">
                    <a:tint val="75000"/>
                  </a:prstClr>
                </a:solidFill>
              </a:rPr>
              <a:pPr/>
              <a:t>7/5/2018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E3F53A-599F-4899-9BC8-D8E3564BEC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52861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33C3FF-6BA0-4CBB-B123-E5B931C71B41}" type="datetimeFigureOut">
              <a:rPr lang="en-US" smtClean="0">
                <a:solidFill>
                  <a:prstClr val="black">
                    <a:tint val="75000"/>
                  </a:prstClr>
                </a:solidFill>
              </a:rPr>
              <a:pPr/>
              <a:t>7/5/2018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E3F53A-599F-4899-9BC8-D8E3564BEC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04901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33C3FF-6BA0-4CBB-B123-E5B931C71B41}" type="datetimeFigureOut">
              <a:rPr lang="en-US" smtClean="0">
                <a:solidFill>
                  <a:prstClr val="black">
                    <a:tint val="75000"/>
                  </a:prstClr>
                </a:solidFill>
              </a:rPr>
              <a:pPr/>
              <a:t>7/5/2018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E3F53A-599F-4899-9BC8-D8E3564BEC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89469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33C3FF-6BA0-4CBB-B123-E5B931C71B41}" type="datetimeFigureOut">
              <a:rPr lang="en-US" smtClean="0">
                <a:solidFill>
                  <a:prstClr val="black">
                    <a:tint val="75000"/>
                  </a:prstClr>
                </a:solidFill>
              </a:rPr>
              <a:pPr/>
              <a:t>7/5/2018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6E3F53A-599F-4899-9BC8-D8E3564BEC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42497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33C3FF-6BA0-4CBB-B123-E5B931C71B41}" type="datetimeFigureOut">
              <a:rPr lang="en-US" smtClean="0">
                <a:solidFill>
                  <a:prstClr val="black">
                    <a:tint val="75000"/>
                  </a:prstClr>
                </a:solidFill>
              </a:rPr>
              <a:pPr/>
              <a:t>7/5/2018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6E3F53A-599F-4899-9BC8-D8E3564BEC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60734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33C3FF-6BA0-4CBB-B123-E5B931C71B41}" type="datetimeFigureOut">
              <a:rPr lang="en-US" smtClean="0">
                <a:solidFill>
                  <a:prstClr val="black">
                    <a:tint val="75000"/>
                  </a:prstClr>
                </a:solidFill>
              </a:rPr>
              <a:pPr/>
              <a:t>7/5/2018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6E3F53A-599F-4899-9BC8-D8E3564BEC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259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17F6E4-E5EE-4E15-B9F8-F1C98B09BC05}" type="datetimeFigureOut">
              <a:rPr lang="en-US" smtClean="0"/>
              <a:pPr/>
              <a:t>7/5/2018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B100E3-340F-4C8B-A731-5ED5DCD773B8}"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33C3FF-6BA0-4CBB-B123-E5B931C71B41}" type="datetimeFigureOut">
              <a:rPr lang="en-US" smtClean="0">
                <a:solidFill>
                  <a:prstClr val="black">
                    <a:tint val="75000"/>
                  </a:prstClr>
                </a:solidFill>
              </a:rPr>
              <a:pPr/>
              <a:t>7/5/2018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6E3F53A-599F-4899-9BC8-D8E3564BEC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5358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33C3FF-6BA0-4CBB-B123-E5B931C71B41}" type="datetimeFigureOut">
              <a:rPr lang="en-US" smtClean="0">
                <a:solidFill>
                  <a:prstClr val="black">
                    <a:tint val="75000"/>
                  </a:prstClr>
                </a:solidFill>
              </a:rPr>
              <a:pPr/>
              <a:t>7/5/2018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6E3F53A-599F-4899-9BC8-D8E3564BEC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4773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33C3FF-6BA0-4CBB-B123-E5B931C71B41}" type="datetimeFigureOut">
              <a:rPr lang="en-US" smtClean="0">
                <a:solidFill>
                  <a:prstClr val="black">
                    <a:tint val="75000"/>
                  </a:prstClr>
                </a:solidFill>
              </a:rPr>
              <a:pPr/>
              <a:t>7/5/2018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6E3F53A-599F-4899-9BC8-D8E3564BEC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02394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33C3FF-6BA0-4CBB-B123-E5B931C71B41}" type="datetimeFigureOut">
              <a:rPr lang="en-US" smtClean="0">
                <a:solidFill>
                  <a:prstClr val="black">
                    <a:tint val="75000"/>
                  </a:prstClr>
                </a:solidFill>
              </a:rPr>
              <a:pPr/>
              <a:t>7/5/2018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E3F53A-599F-4899-9BC8-D8E3564BEC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30758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33C3FF-6BA0-4CBB-B123-E5B931C71B41}" type="datetimeFigureOut">
              <a:rPr lang="en-US" smtClean="0">
                <a:solidFill>
                  <a:prstClr val="black">
                    <a:tint val="75000"/>
                  </a:prstClr>
                </a:solidFill>
              </a:rPr>
              <a:pPr/>
              <a:t>7/5/2018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E3F53A-599F-4899-9BC8-D8E3564BEC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6902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17F6E4-E5EE-4E15-B9F8-F1C98B09BC05}" type="datetimeFigureOut">
              <a:rPr lang="en-US" smtClean="0"/>
              <a:pPr/>
              <a:t>7/5/2018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B100E3-340F-4C8B-A731-5ED5DCD773B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17F6E4-E5EE-4E15-B9F8-F1C98B09BC05}" type="datetimeFigureOut">
              <a:rPr lang="en-US" smtClean="0"/>
              <a:pPr/>
              <a:t>7/5/2018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B100E3-340F-4C8B-A731-5ED5DCD773B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17F6E4-E5EE-4E15-B9F8-F1C98B09BC05}" type="datetimeFigureOut">
              <a:rPr lang="en-US" smtClean="0"/>
              <a:pPr/>
              <a:t>7/5/2018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B100E3-340F-4C8B-A731-5ED5DCD773B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17F6E4-E5EE-4E15-B9F8-F1C98B09BC05}" type="datetimeFigureOut">
              <a:rPr lang="en-US" smtClean="0"/>
              <a:pPr/>
              <a:t>7/5/2018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B100E3-340F-4C8B-A731-5ED5DCD773B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17F6E4-E5EE-4E15-B9F8-F1C98B09BC05}" type="datetimeFigureOut">
              <a:rPr lang="en-US" smtClean="0"/>
              <a:pPr/>
              <a:t>7/5/2018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B100E3-340F-4C8B-A731-5ED5DCD773B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17F6E4-E5EE-4E15-B9F8-F1C98B09BC05}" type="datetimeFigureOut">
              <a:rPr lang="en-US" smtClean="0"/>
              <a:pPr/>
              <a:t>7/5/2018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B100E3-340F-4C8B-A731-5ED5DCD773B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33C3FF-6BA0-4CBB-B123-E5B931C71B41}" type="datetimeFigureOut">
              <a:rPr lang="en-US" smtClean="0">
                <a:solidFill>
                  <a:prstClr val="black">
                    <a:tint val="75000"/>
                  </a:prstClr>
                </a:solidFill>
              </a:rPr>
              <a:pPr/>
              <a:t>7/5/2018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E3F53A-599F-4899-9BC8-D8E3564BEC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12325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233468-CEDD-4531-BD31-87E9320EE24A}" type="datetimeFigureOut">
              <a:rPr lang="ms-MY" smtClean="0">
                <a:solidFill>
                  <a:prstClr val="black">
                    <a:tint val="75000"/>
                  </a:prstClr>
                </a:solidFill>
              </a:rPr>
              <a:pPr/>
              <a:t>5/07/2018</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2468281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33C3FF-6BA0-4CBB-B123-E5B931C71B41}" type="datetimeFigureOut">
              <a:rPr lang="en-US" smtClean="0">
                <a:solidFill>
                  <a:prstClr val="black">
                    <a:tint val="75000"/>
                  </a:prstClr>
                </a:solidFill>
              </a:rPr>
              <a:pPr/>
              <a:t>7/5/2018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E3F53A-599F-4899-9BC8-D8E3564BEC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648452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5771909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90714" y="360402"/>
            <a:ext cx="8977086" cy="553998"/>
          </a:xfrm>
          <a:prstGeom prst="rect">
            <a:avLst/>
          </a:prstGeom>
        </p:spPr>
        <p:txBody>
          <a:bodyPr wrap="square">
            <a:spAutoFit/>
          </a:bodyPr>
          <a:lstStyle/>
          <a:p>
            <a:pPr algn="ctr" fontAlgn="auto">
              <a:spcBef>
                <a:spcPts val="0"/>
              </a:spcBef>
              <a:spcAft>
                <a:spcPts val="0"/>
              </a:spcAft>
              <a:defRPr/>
            </a:pP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SAW</a:t>
            </a:r>
            <a:endParaRPr lang="en-US" sz="3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2439650"/>
            <a:ext cx="9144000" cy="1446550"/>
          </a:xfrm>
          <a:prstGeom prst="rect">
            <a:avLst/>
          </a:prstGeom>
          <a:solidFill>
            <a:schemeClr val="tx1">
              <a:alpha val="20000"/>
            </a:scheme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أَفْضَلُ الصِّيَامِ بَعْدَ رَمَضَانَ شَهْرُ اللَّهِ الْمُحَرَّمُ. </a:t>
            </a:r>
            <a:endParaRPr lang="en-US" sz="4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a:p>
            <a:pPr algn="ctr" rtl="1"/>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وَأَفْضَلُ </a:t>
            </a:r>
            <a:r>
              <a:rPr lang="ar-SA" sz="4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الصَّلَاةِ بَعْدَ الْفَرِيضَةِ صَلَاةُ اللَّيْلِ.</a:t>
            </a:r>
            <a:endParaRPr lang="ms-MY" sz="4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5" name="Rectangle 1"/>
          <p:cNvSpPr>
            <a:spLocks noChangeArrowheads="1"/>
          </p:cNvSpPr>
          <p:nvPr/>
        </p:nvSpPr>
        <p:spPr bwMode="auto">
          <a:xfrm>
            <a:off x="0" y="4743271"/>
            <a:ext cx="9144000" cy="1200329"/>
          </a:xfrm>
          <a:prstGeom prst="rect">
            <a:avLst/>
          </a:prstGeom>
          <a:solidFill>
            <a:schemeClr val="bg1">
              <a:alpha val="89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algn="ctr"/>
            <a:r>
              <a:rPr lang="ms-MY" sz="2400" i="1" dirty="0"/>
              <a:t>“Sebaik-baik puasa setelah puasa Ramadhan ialah puasa pada bulan </a:t>
            </a:r>
            <a:r>
              <a:rPr lang="ms-MY" sz="2400" i="1" dirty="0" err="1"/>
              <a:t>Muharram</a:t>
            </a:r>
            <a:r>
              <a:rPr lang="ms-MY" sz="2400" i="1" dirty="0"/>
              <a:t>. Dan sebaik-baik solat selepas solat </a:t>
            </a:r>
            <a:r>
              <a:rPr lang="ms-MY" sz="2400" i="1" dirty="0" err="1"/>
              <a:t>fardhu</a:t>
            </a:r>
            <a:r>
              <a:rPr lang="ms-MY" sz="2400" i="1" dirty="0"/>
              <a:t> ialah solat sunat malam iaitu qiamullail”.</a:t>
            </a:r>
            <a:r>
              <a:rPr lang="ms-MY" sz="2400" dirty="0"/>
              <a:t> </a:t>
            </a:r>
            <a:r>
              <a:rPr lang="ms-MY" sz="2000" dirty="0"/>
              <a:t>(HR Muslim)</a:t>
            </a:r>
            <a:endParaRPr lang="en-MY" sz="2000" dirty="0"/>
          </a:p>
        </p:txBody>
      </p:sp>
      <p:sp>
        <p:nvSpPr>
          <p:cNvPr id="6" name="Rounded Rectangle 5"/>
          <p:cNvSpPr/>
          <p:nvPr/>
        </p:nvSpPr>
        <p:spPr>
          <a:xfrm>
            <a:off x="498840" y="1247132"/>
            <a:ext cx="3331625" cy="588576"/>
          </a:xfrm>
          <a:prstGeom prst="roundRect">
            <a:avLst>
              <a:gd name="adj" fmla="val 0"/>
            </a:avLst>
          </a:prstGeom>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sv-SE" sz="23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Fadhilat Qiamullail</a:t>
            </a:r>
            <a:endParaRPr lang="en-US" sz="23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7" name="Flowchart: Extract 6"/>
          <p:cNvSpPr/>
          <p:nvPr/>
        </p:nvSpPr>
        <p:spPr>
          <a:xfrm rot="5400000">
            <a:off x="122077" y="1340436"/>
            <a:ext cx="621516" cy="408470"/>
          </a:xfrm>
          <a:prstGeom prst="flowChartExtract">
            <a:avLst/>
          </a:prstGeom>
          <a:effectLst>
            <a:glow rad="101600">
              <a:schemeClr val="tx1">
                <a:alpha val="60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MY"/>
          </a:p>
        </p:txBody>
      </p:sp>
    </p:spTree>
    <p:extLst>
      <p:ext uri="{BB962C8B-B14F-4D97-AF65-F5344CB8AC3E}">
        <p14:creationId xmlns:p14="http://schemas.microsoft.com/office/powerpoint/2010/main" val="42299019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90714" y="360402"/>
            <a:ext cx="8977086" cy="553998"/>
          </a:xfrm>
          <a:prstGeom prst="rect">
            <a:avLst/>
          </a:prstGeom>
        </p:spPr>
        <p:txBody>
          <a:bodyPr wrap="square">
            <a:spAutoFit/>
          </a:bodyPr>
          <a:lstStyle/>
          <a:p>
            <a:pPr algn="ctr" fontAlgn="auto">
              <a:spcBef>
                <a:spcPts val="0"/>
              </a:spcBef>
              <a:spcAft>
                <a:spcPts val="0"/>
              </a:spcAft>
              <a:defRPr/>
            </a:pP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SAW</a:t>
            </a:r>
            <a:endParaRPr lang="en-US" sz="3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2057400"/>
            <a:ext cx="9144000" cy="2123658"/>
          </a:xfrm>
          <a:prstGeom prst="rect">
            <a:avLst/>
          </a:prstGeom>
          <a:solidFill>
            <a:schemeClr val="tx1">
              <a:alpha val="32000"/>
            </a:scheme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إِنَّ فِي اللَّيْلِ لَسَاعَةً، لَا يُوَافِقُهَا رَجُلٌ مُسْلِمٌ، </a:t>
            </a:r>
            <a:endParaRPr lang="en-US" sz="4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a:p>
            <a:pPr algn="ctr" rtl="1"/>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يَسْأَلُ </a:t>
            </a:r>
            <a:r>
              <a:rPr lang="ar-SA" sz="4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اللَّهَ خَيْرًا مِنْ أَمْرِ الدُّنْيَا، وَالْآخِرَةِ إِلَّا أَعْطَاهُ إِيَّاهُ. </a:t>
            </a:r>
            <a:endParaRPr lang="en-US" sz="4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a:p>
            <a:pPr algn="ctr" rtl="1"/>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وَذَلِكَ </a:t>
            </a:r>
            <a:r>
              <a:rPr lang="ar-SA" sz="4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كُلَّ لَيْلَةٍ.</a:t>
            </a:r>
            <a:endParaRPr lang="ms-MY" sz="4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5" name="Rectangle 1"/>
          <p:cNvSpPr>
            <a:spLocks noChangeArrowheads="1"/>
          </p:cNvSpPr>
          <p:nvPr/>
        </p:nvSpPr>
        <p:spPr bwMode="auto">
          <a:xfrm>
            <a:off x="35625" y="4373940"/>
            <a:ext cx="9067800" cy="1569660"/>
          </a:xfrm>
          <a:prstGeom prst="rect">
            <a:avLst/>
          </a:prstGeom>
          <a:solidFill>
            <a:schemeClr val="lt1">
              <a:alpha val="83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algn="ctr"/>
            <a:r>
              <a:rPr lang="ms-MY" sz="2400" dirty="0"/>
              <a:t>“</a:t>
            </a:r>
            <a:r>
              <a:rPr lang="ms-MY" sz="2400" i="1" dirty="0"/>
              <a:t>Sesungguhnya pada waktu malam terdapat satu ketika yang jika seseorang itu memohon kepada Allah sesuatu kebaikan daripada perkara dunia atau akhirat, pasti Allah akan mengurniakannya. Dan waktu mustajab doa ini terdapat pada setiap malam</a:t>
            </a:r>
            <a:r>
              <a:rPr lang="ms-MY" sz="2400" dirty="0"/>
              <a:t>”. </a:t>
            </a:r>
            <a:r>
              <a:rPr lang="ms-MY" sz="2000" dirty="0"/>
              <a:t>(HR Muslim)</a:t>
            </a:r>
            <a:endParaRPr lang="en-MY" sz="2000" dirty="0"/>
          </a:p>
        </p:txBody>
      </p:sp>
      <p:sp>
        <p:nvSpPr>
          <p:cNvPr id="6" name="Rounded Rectangle 5"/>
          <p:cNvSpPr/>
          <p:nvPr/>
        </p:nvSpPr>
        <p:spPr>
          <a:xfrm>
            <a:off x="498840" y="1291067"/>
            <a:ext cx="3331625" cy="588576"/>
          </a:xfrm>
          <a:prstGeom prst="roundRect">
            <a:avLst>
              <a:gd name="adj" fmla="val 0"/>
            </a:avLst>
          </a:prstGeom>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sv-SE" sz="23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Fadhilat Qiamullail</a:t>
            </a:r>
            <a:endParaRPr lang="en-US" sz="23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7" name="Flowchart: Extract 6"/>
          <p:cNvSpPr/>
          <p:nvPr/>
        </p:nvSpPr>
        <p:spPr>
          <a:xfrm rot="5400000">
            <a:off x="122077" y="1384371"/>
            <a:ext cx="621516" cy="408470"/>
          </a:xfrm>
          <a:prstGeom prst="flowChartExtract">
            <a:avLst/>
          </a:prstGeom>
          <a:effectLst>
            <a:glow rad="101600">
              <a:schemeClr val="tx1">
                <a:alpha val="60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MY"/>
          </a:p>
        </p:txBody>
      </p:sp>
    </p:spTree>
    <p:extLst>
      <p:ext uri="{BB962C8B-B14F-4D97-AF65-F5344CB8AC3E}">
        <p14:creationId xmlns:p14="http://schemas.microsoft.com/office/powerpoint/2010/main" val="42299019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16904" y="360402"/>
            <a:ext cx="8847584"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Kelebihan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Amalan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Tahajjud</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716868" y="1794851"/>
            <a:ext cx="6673823" cy="762000"/>
          </a:xfrm>
          <a:prstGeom prst="roundRect">
            <a:avLst>
              <a:gd name="adj" fmla="val 0"/>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sv-SE"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Sunat Dilakukan pada satu pertiga akhir malam</a:t>
            </a:r>
            <a:endPar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5" name="Rounded Rectangle 4"/>
          <p:cNvSpPr/>
          <p:nvPr/>
        </p:nvSpPr>
        <p:spPr>
          <a:xfrm>
            <a:off x="1809485" y="2962612"/>
            <a:ext cx="6648715" cy="588576"/>
          </a:xfrm>
          <a:prstGeom prst="roundRect">
            <a:avLst>
              <a:gd name="adj" fmla="val 0"/>
            </a:avLst>
          </a:prstGeom>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sv-SE"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Tubuh dalam keadaan segar</a:t>
            </a:r>
            <a:endPar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6" name="Rounded Rectangle 5"/>
          <p:cNvSpPr/>
          <p:nvPr/>
        </p:nvSpPr>
        <p:spPr>
          <a:xfrm>
            <a:off x="1798913" y="3776051"/>
            <a:ext cx="6640803" cy="567349"/>
          </a:xfrm>
          <a:prstGeom prst="roundRect">
            <a:avLst>
              <a:gd name="adj" fmla="val 0"/>
            </a:avLst>
          </a:prstGeom>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sv-SE"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Waktu udara sekeliling paling bersih</a:t>
            </a:r>
            <a:endPar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7" name="Right Arrow 6"/>
          <p:cNvSpPr/>
          <p:nvPr/>
        </p:nvSpPr>
        <p:spPr>
          <a:xfrm>
            <a:off x="457200" y="1844793"/>
            <a:ext cx="586680" cy="635858"/>
          </a:xfrm>
          <a:prstGeom prst="rightArrow">
            <a:avLst/>
          </a:prstGeom>
          <a:ln/>
          <a:effectLst>
            <a:glow rad="101600">
              <a:schemeClr val="tx1">
                <a:alpha val="6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ms-MY" sz="28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Flowchart: Extract 7"/>
          <p:cNvSpPr/>
          <p:nvPr/>
        </p:nvSpPr>
        <p:spPr>
          <a:xfrm rot="5400000">
            <a:off x="1488155" y="3044374"/>
            <a:ext cx="621516" cy="408470"/>
          </a:xfrm>
          <a:prstGeom prst="flowChartExtract">
            <a:avLst/>
          </a:prstGeom>
          <a:effectLst>
            <a:glow rad="101600">
              <a:schemeClr val="tx1">
                <a:alpha val="6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MY" sz="2000"/>
          </a:p>
        </p:txBody>
      </p:sp>
      <p:sp>
        <p:nvSpPr>
          <p:cNvPr id="9" name="Flowchart: Extract 8"/>
          <p:cNvSpPr/>
          <p:nvPr/>
        </p:nvSpPr>
        <p:spPr>
          <a:xfrm rot="5400000">
            <a:off x="1495034" y="3828407"/>
            <a:ext cx="621516" cy="408470"/>
          </a:xfrm>
          <a:prstGeom prst="flowChartExtract">
            <a:avLst/>
          </a:prstGeom>
          <a:effectLst>
            <a:glow rad="101600">
              <a:schemeClr val="tx1">
                <a:alpha val="6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MY" sz="2000"/>
          </a:p>
        </p:txBody>
      </p:sp>
    </p:spTree>
    <p:extLst>
      <p:ext uri="{BB962C8B-B14F-4D97-AF65-F5344CB8AC3E}">
        <p14:creationId xmlns:p14="http://schemas.microsoft.com/office/powerpoint/2010/main" val="42299019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90714" y="406598"/>
            <a:ext cx="8977086" cy="553998"/>
          </a:xfrm>
          <a:prstGeom prst="rect">
            <a:avLst/>
          </a:prstGeom>
        </p:spPr>
        <p:txBody>
          <a:bodyPr wrap="square">
            <a:spAutoFit/>
          </a:bodyPr>
          <a:lstStyle/>
          <a:p>
            <a:pPr algn="ctr" fontAlgn="auto">
              <a:spcBef>
                <a:spcPts val="0"/>
              </a:spcBef>
              <a:spcAft>
                <a:spcPts val="0"/>
              </a:spcAft>
              <a:defRPr/>
            </a:pP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Maksud</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Nabi</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a:t>
            </a:r>
            <a:endParaRPr lang="en-US" sz="3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1"/>
          <p:cNvSpPr>
            <a:spLocks noChangeArrowheads="1"/>
          </p:cNvSpPr>
          <p:nvPr/>
        </p:nvSpPr>
        <p:spPr bwMode="auto">
          <a:xfrm>
            <a:off x="381000" y="2634734"/>
            <a:ext cx="8458200" cy="2308324"/>
          </a:xfrm>
          <a:prstGeom prst="rect">
            <a:avLst/>
          </a:prstGeom>
          <a:solidFill>
            <a:schemeClr val="bg1">
              <a:alpha val="86000"/>
            </a:schemeClr>
          </a:solidFill>
          <a:ln>
            <a:solidFill>
              <a:schemeClr val="tx1"/>
            </a:solidFill>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algn="ctr"/>
            <a:r>
              <a:rPr lang="ms-MY" sz="2400" dirty="0"/>
              <a:t>“</a:t>
            </a:r>
            <a:r>
              <a:rPr lang="ms-MY" sz="2400" i="1" dirty="0"/>
              <a:t>Allah menurunkan rahmat dan </a:t>
            </a:r>
            <a:r>
              <a:rPr lang="ms-MY" sz="2400" i="1" dirty="0" err="1"/>
              <a:t>keberkatan-Nya</a:t>
            </a:r>
            <a:r>
              <a:rPr lang="ms-MY" sz="2400" i="1" dirty="0"/>
              <a:t> pada setiap malam ke langit dunia, tatkala berbaki satu pertiga malam yang akhir. Lalu Allah berfirman: Siapakah yang ingin berdoa, aku akan kabulkan doanya? Siapakah yang ingin meminta </a:t>
            </a:r>
            <a:r>
              <a:rPr lang="ms-MY" sz="2400" i="1" dirty="0" err="1"/>
              <a:t>kepadaKu</a:t>
            </a:r>
            <a:r>
              <a:rPr lang="ms-MY" sz="2400" i="1" dirty="0"/>
              <a:t>, aku akan berikan kepadanya? Siapa yang ingin memohon </a:t>
            </a:r>
            <a:r>
              <a:rPr lang="ms-MY" sz="2400" i="1" dirty="0" err="1"/>
              <a:t>keampunanKu</a:t>
            </a:r>
            <a:r>
              <a:rPr lang="ms-MY" sz="2400" i="1" dirty="0"/>
              <a:t>, aku akan ampunkannya?</a:t>
            </a:r>
            <a:r>
              <a:rPr lang="ms-MY" sz="2400" dirty="0"/>
              <a:t>”</a:t>
            </a:r>
            <a:endParaRPr lang="en-MY" sz="2400" dirty="0"/>
          </a:p>
        </p:txBody>
      </p:sp>
    </p:spTree>
    <p:extLst>
      <p:ext uri="{BB962C8B-B14F-4D97-AF65-F5344CB8AC3E}">
        <p14:creationId xmlns:p14="http://schemas.microsoft.com/office/powerpoint/2010/main" val="42299019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ounded Rectangle 2"/>
          <p:cNvSpPr/>
          <p:nvPr/>
        </p:nvSpPr>
        <p:spPr>
          <a:xfrm>
            <a:off x="2122197" y="3928451"/>
            <a:ext cx="6640803" cy="1176949"/>
          </a:xfrm>
          <a:prstGeom prst="roundRect">
            <a:avLst>
              <a:gd name="adj" fmla="val 0"/>
            </a:avLst>
          </a:prstGeom>
          <a:ln>
            <a:solidFill>
              <a:srgbClr val="00B0F0"/>
            </a:solidFill>
          </a:ln>
          <a:effectLst>
            <a:glow rad="63500">
              <a:schemeClr val="accent5">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anchor="ctr"/>
          <a:lstStyle/>
          <a:p>
            <a:pPr algn="ctr">
              <a:defRPr/>
            </a:pPr>
            <a:r>
              <a:rPr lang="sv-SE" sz="28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Mensia-siakan waktu malam </a:t>
            </a:r>
          </a:p>
          <a:p>
            <a:pPr algn="ctr">
              <a:defRPr/>
            </a:pPr>
            <a:r>
              <a:rPr lang="sv-SE" sz="28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tanpa ibadat</a:t>
            </a:r>
            <a:endParaRPr lang="en-US" sz="28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4" name="Explosion 2 3"/>
          <p:cNvSpPr/>
          <p:nvPr/>
        </p:nvSpPr>
        <p:spPr>
          <a:xfrm rot="20463279">
            <a:off x="-132666" y="794836"/>
            <a:ext cx="7286043" cy="3214875"/>
          </a:xfrm>
          <a:prstGeom prst="irregularSeal2">
            <a:avLst/>
          </a:prstGeom>
          <a:ln>
            <a:solidFill>
              <a:srgbClr val="FF0000"/>
            </a:solidFill>
          </a:ln>
          <a:effectLst>
            <a:glow rad="101600">
              <a:srgbClr val="FF0000">
                <a:alpha val="60000"/>
              </a:srgb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defRPr/>
            </a:pPr>
            <a:r>
              <a:rPr lang="sv-SE" sz="32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KERUGIAN!!!</a:t>
            </a:r>
            <a:endParaRPr lang="en-US" sz="32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42299019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graphicFrame>
        <p:nvGraphicFramePr>
          <p:cNvPr id="3" name="Diagram 2"/>
          <p:cNvGraphicFramePr/>
          <p:nvPr>
            <p:extLst>
              <p:ext uri="{D42A27DB-BD31-4B8C-83A1-F6EECF244321}">
                <p14:modId xmlns:p14="http://schemas.microsoft.com/office/powerpoint/2010/main" val="2737459793"/>
              </p:ext>
            </p:extLst>
          </p:nvPr>
        </p:nvGraphicFramePr>
        <p:xfrm>
          <a:off x="228600" y="635000"/>
          <a:ext cx="8686800" cy="561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val 3"/>
          <p:cNvSpPr/>
          <p:nvPr/>
        </p:nvSpPr>
        <p:spPr>
          <a:xfrm>
            <a:off x="4419600" y="304800"/>
            <a:ext cx="304800" cy="352400"/>
          </a:xfrm>
          <a:prstGeom prst="ellipse">
            <a:avLst/>
          </a:prstGeom>
          <a:solidFill>
            <a:schemeClr val="tx1"/>
          </a:solidFill>
          <a:effectLst>
            <a:glow rad="101600">
              <a:schemeClr val="tx1">
                <a:alpha val="60000"/>
              </a:schemeClr>
            </a:glow>
            <a:outerShdw blurRad="40000" dist="20000" dir="5400000" rotWithShape="0">
              <a:srgbClr val="000000">
                <a:alpha val="38000"/>
              </a:srgb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1</a:t>
            </a:r>
            <a:endParaRPr lang="en-MY" sz="2000" dirty="0"/>
          </a:p>
        </p:txBody>
      </p:sp>
      <p:sp>
        <p:nvSpPr>
          <p:cNvPr id="5" name="Oval 4"/>
          <p:cNvSpPr/>
          <p:nvPr/>
        </p:nvSpPr>
        <p:spPr>
          <a:xfrm>
            <a:off x="762000" y="3270515"/>
            <a:ext cx="304800" cy="352400"/>
          </a:xfrm>
          <a:prstGeom prst="ellipse">
            <a:avLst/>
          </a:prstGeom>
          <a:solidFill>
            <a:schemeClr val="tx1"/>
          </a:solidFill>
          <a:effectLst>
            <a:glow rad="101600">
              <a:schemeClr val="tx1">
                <a:alpha val="60000"/>
              </a:schemeClr>
            </a:glow>
            <a:outerShdw blurRad="40000" dist="20000" dir="5400000" rotWithShape="0">
              <a:srgbClr val="000000">
                <a:alpha val="38000"/>
              </a:srgb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2</a:t>
            </a:r>
            <a:endParaRPr lang="en-MY" sz="2000" dirty="0"/>
          </a:p>
        </p:txBody>
      </p:sp>
      <p:sp>
        <p:nvSpPr>
          <p:cNvPr id="6" name="Oval 5"/>
          <p:cNvSpPr/>
          <p:nvPr/>
        </p:nvSpPr>
        <p:spPr>
          <a:xfrm>
            <a:off x="6324600" y="3125983"/>
            <a:ext cx="304800" cy="352400"/>
          </a:xfrm>
          <a:prstGeom prst="ellipse">
            <a:avLst/>
          </a:prstGeom>
          <a:solidFill>
            <a:schemeClr val="tx1"/>
          </a:solidFill>
          <a:effectLst>
            <a:glow rad="101600">
              <a:schemeClr val="tx1">
                <a:alpha val="60000"/>
              </a:schemeClr>
            </a:glow>
            <a:outerShdw blurRad="40000" dist="20000" dir="5400000" rotWithShape="0">
              <a:srgbClr val="000000">
                <a:alpha val="38000"/>
              </a:srgb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3</a:t>
            </a:r>
            <a:endParaRPr lang="en-MY" sz="2000" dirty="0"/>
          </a:p>
        </p:txBody>
      </p:sp>
      <p:sp>
        <p:nvSpPr>
          <p:cNvPr id="7" name="Oval 6"/>
          <p:cNvSpPr/>
          <p:nvPr/>
        </p:nvSpPr>
        <p:spPr>
          <a:xfrm>
            <a:off x="3657600" y="5029200"/>
            <a:ext cx="304800" cy="352400"/>
          </a:xfrm>
          <a:prstGeom prst="ellipse">
            <a:avLst/>
          </a:prstGeom>
          <a:solidFill>
            <a:schemeClr val="tx1"/>
          </a:solidFill>
          <a:effectLst>
            <a:glow rad="101600">
              <a:schemeClr val="tx1">
                <a:alpha val="60000"/>
              </a:schemeClr>
            </a:glow>
            <a:outerShdw blurRad="40000" dist="20000" dir="5400000" rotWithShape="0">
              <a:srgbClr val="000000">
                <a:alpha val="38000"/>
              </a:srgb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4</a:t>
            </a:r>
            <a:endParaRPr lang="en-MY" sz="2000" dirty="0"/>
          </a:p>
        </p:txBody>
      </p:sp>
    </p:spTree>
    <p:extLst>
      <p:ext uri="{BB962C8B-B14F-4D97-AF65-F5344CB8AC3E}">
        <p14:creationId xmlns:p14="http://schemas.microsoft.com/office/powerpoint/2010/main" val="42299019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4514" y="152400"/>
            <a:ext cx="8977086" cy="1015663"/>
          </a:xfrm>
          <a:prstGeom prst="rect">
            <a:avLst/>
          </a:prstGeom>
        </p:spPr>
        <p:txBody>
          <a:bodyPr wrap="square">
            <a:spAutoFit/>
          </a:bodyPr>
          <a:lstStyle/>
          <a:p>
            <a:pPr algn="ctr" fontAlgn="auto">
              <a:spcBef>
                <a:spcPts val="0"/>
              </a:spcBef>
              <a:spcAft>
                <a:spcPts val="0"/>
              </a:spcAft>
              <a:defRPr/>
            </a:pP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Al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Isra</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79</a:t>
            </a:r>
            <a:endParaRPr lang="en-US" sz="3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2134850"/>
            <a:ext cx="9144000" cy="1446550"/>
          </a:xfrm>
          <a:prstGeom prst="rect">
            <a:avLst/>
          </a:prstGeom>
          <a:solidFill>
            <a:schemeClr val="tx1">
              <a:alpha val="32000"/>
            </a:scheme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وَمِنَ اللَّيْلِ فَتَهَجَّدْ بِهِ نَافِلَةً لَّكَ عَسَىٰ </a:t>
            </a:r>
            <a:endParaRPr lang="en-US" sz="4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a:p>
            <a:pPr algn="ctr" rtl="1"/>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أَن </a:t>
            </a:r>
            <a:r>
              <a:rPr lang="ar-SA" sz="4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يَبْعَثَكَ رَبُّكَ مَقَامًا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مَّحْمُودًا. </a:t>
            </a:r>
            <a:endParaRPr lang="ms-MY" sz="4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5" name="Rectangle 1"/>
          <p:cNvSpPr>
            <a:spLocks noChangeArrowheads="1"/>
          </p:cNvSpPr>
          <p:nvPr/>
        </p:nvSpPr>
        <p:spPr bwMode="auto">
          <a:xfrm>
            <a:off x="0" y="4828164"/>
            <a:ext cx="9144000" cy="1200329"/>
          </a:xfrm>
          <a:prstGeom prst="rect">
            <a:avLst/>
          </a:prstGeom>
          <a:solidFill>
            <a:schemeClr val="lt1">
              <a:alpha val="92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ms-MY" sz="2400" dirty="0"/>
              <a:t>“</a:t>
            </a:r>
            <a:r>
              <a:rPr lang="ms-MY" sz="2400" i="1" dirty="0"/>
              <a:t>Dan dari sebahagian malam </a:t>
            </a:r>
            <a:r>
              <a:rPr lang="ms-MY" sz="2400" i="1" dirty="0" err="1"/>
              <a:t>bertahajjudlah</a:t>
            </a:r>
            <a:r>
              <a:rPr lang="ms-MY" sz="2400" i="1" dirty="0"/>
              <a:t> kamu sebagai solat tambahan </a:t>
            </a:r>
            <a:r>
              <a:rPr lang="ms-MY" sz="2400" i="1" dirty="0" err="1"/>
              <a:t>bagimu</a:t>
            </a:r>
            <a:r>
              <a:rPr lang="ms-MY" sz="2400" i="1" dirty="0"/>
              <a:t>; semoga </a:t>
            </a:r>
            <a:r>
              <a:rPr lang="ms-MY" sz="2400" i="1" dirty="0" err="1"/>
              <a:t>Tuhanmu</a:t>
            </a:r>
            <a:r>
              <a:rPr lang="ms-MY" sz="2400" i="1" dirty="0"/>
              <a:t> </a:t>
            </a:r>
            <a:r>
              <a:rPr lang="ms-MY" sz="2400" i="1" dirty="0" err="1"/>
              <a:t>menempatkanmu</a:t>
            </a:r>
            <a:r>
              <a:rPr lang="ms-MY" sz="2400" i="1" dirty="0"/>
              <a:t> di tempat yang terpuji.” </a:t>
            </a:r>
            <a:endParaRPr lang="ms-MY"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Tree>
    <p:extLst>
      <p:ext uri="{BB962C8B-B14F-4D97-AF65-F5344CB8AC3E}">
        <p14:creationId xmlns:p14="http://schemas.microsoft.com/office/powerpoint/2010/main" val="42299019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32" y="1524000"/>
            <a:ext cx="9144032" cy="3477875"/>
          </a:xfrm>
          <a:prstGeom prst="rect">
            <a:avLst/>
          </a:prstGeom>
          <a:no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بَارَكَ اللهُ لِيْ وَلَكُمْ بِالْقُرْآنِ الْعَظِيْمِ وَنَفَعَنِي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الأَحْيَاءِ مِنْهُمْ وَالأَمْوَاتِ، فَاسْتَغْفِرُوْهُ، إِنَّهُ هُوَ الْغَفُوْرُ الرَّحِيْمُ.</a:t>
            </a:r>
          </a:p>
        </p:txBody>
      </p:sp>
    </p:spTree>
    <p:extLst>
      <p:ext uri="{BB962C8B-B14F-4D97-AF65-F5344CB8AC3E}">
        <p14:creationId xmlns:p14="http://schemas.microsoft.com/office/powerpoint/2010/main" val="4229901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17691109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35454" cy="6858000"/>
          </a:xfrm>
          <a:prstGeom prst="rect">
            <a:avLst/>
          </a:prstGeom>
          <a:noFill/>
          <a:ln w="9525" algn="in">
            <a:noFill/>
            <a:miter lim="800000"/>
            <a:headEnd/>
            <a:tailEnd/>
          </a:ln>
          <a:effectLst/>
        </p:spPr>
      </p:pic>
    </p:spTree>
    <p:extLst>
      <p:ext uri="{BB962C8B-B14F-4D97-AF65-F5344CB8AC3E}">
        <p14:creationId xmlns:p14="http://schemas.microsoft.com/office/powerpoint/2010/main" val="39875094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25288" y="307593"/>
            <a:ext cx="8839200" cy="584775"/>
          </a:xfrm>
          <a:prstGeom prst="rect">
            <a:avLst/>
          </a:prstGeom>
        </p:spPr>
        <p:txBody>
          <a:bodyPr>
            <a:spAutoFit/>
          </a:bodyPr>
          <a:lstStyle/>
          <a:p>
            <a:pPr algn="ctr">
              <a:defRPr/>
            </a:pP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Pujian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378768" y="1689825"/>
            <a:ext cx="8460432" cy="201593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a:defRPr/>
            </a:pPr>
            <a:r>
              <a:rPr lang="ar-SA" sz="125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2" charset="-78"/>
                <a:cs typeface="Traditional Arabic" pitchFamily="2" charset="-78"/>
              </a:rPr>
              <a:t>الْحَمْدُ</a:t>
            </a:r>
            <a:r>
              <a:rPr lang="en-US" sz="125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2" charset="-78"/>
                <a:cs typeface="Traditional Arabic" pitchFamily="2" charset="-78"/>
              </a:rPr>
              <a:t> </a:t>
            </a:r>
            <a:r>
              <a:rPr lang="ar-SA" sz="125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2" charset="-78"/>
                <a:cs typeface="Traditional Arabic" pitchFamily="2" charset="-78"/>
              </a:rPr>
              <a:t>للهِ</a:t>
            </a:r>
            <a:endParaRPr lang="en-US" sz="12500" b="1"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285720" y="4495800"/>
            <a:ext cx="8286808" cy="1323439"/>
          </a:xfrm>
          <a:prstGeom prst="rect">
            <a:avLst/>
          </a:prstGeom>
          <a:solidFill>
            <a:schemeClr val="bg1"/>
          </a:solidFill>
          <a:ln w="57150">
            <a:noFill/>
          </a:ln>
        </p:spPr>
        <p:txBody>
          <a:bodyPr wrap="square">
            <a:spAutoFit/>
          </a:bodyPr>
          <a:lstStyle/>
          <a:p>
            <a:pPr algn="ctr">
              <a:defRPr/>
            </a:pPr>
            <a:r>
              <a:rPr lang="en-US" sz="4000" b="1" dirty="0" err="1">
                <a:ln w="28575">
                  <a:solidFill>
                    <a:prstClr val="black"/>
                  </a:solidFill>
                </a:ln>
                <a:solidFill>
                  <a:prstClr val="white"/>
                </a:solidFill>
                <a:effectLst>
                  <a:glow rad="139700">
                    <a:prstClr val="black">
                      <a:alpha val="4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prstClr val="black"/>
                  </a:solidFill>
                </a:ln>
                <a:solidFill>
                  <a:prstClr val="white"/>
                </a:solidFill>
                <a:effectLst>
                  <a:glow rad="139700">
                    <a:prstClr val="black">
                      <a:alpha val="4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prstClr val="black"/>
                  </a:solidFill>
                </a:ln>
                <a:solidFill>
                  <a:prstClr val="white"/>
                </a:solidFill>
                <a:effectLst>
                  <a:glow rad="139700">
                    <a:prstClr val="black">
                      <a:alpha val="4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28575">
                  <a:solidFill>
                    <a:prstClr val="black"/>
                  </a:solidFill>
                </a:ln>
                <a:solidFill>
                  <a:prstClr val="white"/>
                </a:solidFill>
                <a:effectLst>
                  <a:glow rad="139700">
                    <a:prstClr val="black">
                      <a:alpha val="4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prstClr val="black"/>
                  </a:solidFill>
                </a:ln>
                <a:solidFill>
                  <a:prstClr val="white"/>
                </a:solidFill>
                <a:effectLst>
                  <a:glow rad="139700">
                    <a:prstClr val="black">
                      <a:alpha val="4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28575">
                  <a:solidFill>
                    <a:prstClr val="black"/>
                  </a:solidFill>
                </a:ln>
                <a:solidFill>
                  <a:prstClr val="white"/>
                </a:solidFill>
                <a:effectLst>
                  <a:glow rad="139700">
                    <a:prstClr val="black">
                      <a:alpha val="4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prstClr val="black"/>
                  </a:solidFill>
                </a:ln>
                <a:solidFill>
                  <a:prstClr val="white"/>
                </a:solidFill>
                <a:effectLst>
                  <a:glow rad="139700">
                    <a:prstClr val="black">
                      <a:alpha val="4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28575">
                  <a:solidFill>
                    <a:prstClr val="black"/>
                  </a:solidFill>
                </a:ln>
                <a:solidFill>
                  <a:prstClr val="white"/>
                </a:solidFill>
                <a:effectLst>
                  <a:glow rad="139700">
                    <a:prstClr val="black">
                      <a:alpha val="4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28575">
                <a:solidFill>
                  <a:prstClr val="black"/>
                </a:solidFill>
              </a:ln>
              <a:solidFill>
                <a:prstClr val="white"/>
              </a:solidFill>
              <a:effectLst>
                <a:glow rad="139700">
                  <a:prstClr val="black">
                    <a:alpha val="4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42299019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14348" y="235530"/>
            <a:ext cx="7500990" cy="646331"/>
          </a:xfrm>
          <a:prstGeom prst="rect">
            <a:avLst/>
          </a:prstGeom>
        </p:spPr>
        <p:txBody>
          <a:bodyPr wrap="square">
            <a:spAutoFit/>
          </a:bodyPr>
          <a:lstStyle/>
          <a:p>
            <a:pPr algn="ctr">
              <a:defRPr/>
            </a:pPr>
            <a:r>
              <a:rPr lang="en-US" sz="3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Syahadah</a:t>
            </a:r>
            <a:endParaRPr lang="en-US" sz="36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302568" y="2018670"/>
            <a:ext cx="8460432" cy="156966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وَأَشْهَدُ أَنْ لَّا إِلَهَ إِلَّا اللهُ وَحْدَهُ لَا شَرِيْكَ لَهُ، </a:t>
            </a:r>
            <a:endPar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وَأَشْهَدُ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أَنَّ سَيِّدَنَا مُحَمَّدًا عَبْدُهُ وَرَسُوْلُهُ. </a:t>
            </a:r>
            <a:endParaRPr lang="ms-MY" sz="48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381000" y="4502730"/>
            <a:ext cx="8286808" cy="1446550"/>
          </a:xfrm>
          <a:prstGeom prst="rect">
            <a:avLst/>
          </a:prstGeom>
          <a:solidFill>
            <a:schemeClr val="bg1"/>
          </a:solidFill>
          <a:ln w="57150">
            <a:noFill/>
          </a:ln>
        </p:spPr>
        <p:txBody>
          <a:bodyPr wrap="square">
            <a:spAutoFit/>
          </a:bodyPr>
          <a:lstStyle/>
          <a:p>
            <a:pPr algn="ctr">
              <a:defRPr/>
            </a:pP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keEsaan-Nya</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ar-SA" sz="22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rPr>
              <a:t>-</a:t>
            </a:r>
            <a:r>
              <a:rPr lang="en-US" sz="22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r>
              <a:rPr lang="en-US" sz="22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42299019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07504" y="118408"/>
            <a:ext cx="8892480" cy="954107"/>
          </a:xfrm>
          <a:prstGeom prst="rect">
            <a:avLst/>
          </a:prstGeom>
        </p:spPr>
        <p:txBody>
          <a:bodyPr wrap="square">
            <a:spAutoFit/>
          </a:bodyPr>
          <a:lstStyle/>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Atas</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304800" y="2053948"/>
            <a:ext cx="8460432" cy="156966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صَلِّ وَسَلِّمْ وَبَارِكْ عَلَى سَيِّدِنَا مُحَمَّدٍ، </a:t>
            </a:r>
            <a:endPar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وَعَلَى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آلِهِ وَأَصْحَابِهِ وَأَتْبَاعِهِ إِلَى يَوْمِ الدِّيْنِ.</a:t>
            </a:r>
            <a:endParaRPr lang="ms-MY" sz="48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381000" y="4385608"/>
            <a:ext cx="8286808" cy="1938992"/>
          </a:xfrm>
          <a:prstGeom prst="rect">
            <a:avLst/>
          </a:prstGeom>
          <a:solidFill>
            <a:schemeClr val="bg1"/>
          </a:solidFill>
          <a:ln w="57150">
            <a:noFill/>
          </a:ln>
        </p:spPr>
        <p:txBody>
          <a:bodyPr wrap="square">
            <a:spAutoFit/>
          </a:bodyPr>
          <a:lstStyle/>
          <a:p>
            <a:pPr algn="ctr">
              <a:defRPr/>
            </a:pP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4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4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a:t>
            </a:r>
            <a:r>
              <a:rPr lang="en-US" sz="24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Baginda</a:t>
            </a:r>
            <a:r>
              <a:rPr lang="en-US" sz="24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4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4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kemudian</a:t>
            </a:r>
            <a:r>
              <a:rPr lang="en-US" sz="24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42299019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683568" y="269032"/>
            <a:ext cx="7500990" cy="584775"/>
          </a:xfrm>
          <a:prstGeom prst="rect">
            <a:avLst/>
          </a:prstGeom>
        </p:spPr>
        <p:txBody>
          <a:bodyPr wrap="square">
            <a:spAutoFit/>
          </a:bodyPr>
          <a:lstStyle/>
          <a:p>
            <a:pPr algn="ctr">
              <a:defRPr/>
            </a:pPr>
            <a:r>
              <a:rPr lang="en-US" sz="3200" dirty="0" err="1" smtClean="0">
                <a:ln>
                  <a:solidFill>
                    <a:sysClr val="windowText" lastClr="000000"/>
                  </a:solidFill>
                </a:ln>
                <a:solidFill>
                  <a:srgbClr val="F79646">
                    <a:lumMod val="20000"/>
                    <a:lumOff val="80000"/>
                  </a:srgbClr>
                </a:solidFill>
                <a:effectLst>
                  <a:glow rad="101600">
                    <a:prstClr val="black">
                      <a:alpha val="60000"/>
                    </a:prstClr>
                  </a:glow>
                  <a:outerShdw blurRad="38100" dist="38100" dir="2700000" algn="tl">
                    <a:srgbClr val="000000">
                      <a:alpha val="43137"/>
                    </a:srgbClr>
                  </a:outerShdw>
                </a:effectLst>
                <a:latin typeface="Arial Black" pitchFamily="34" charset="0"/>
              </a:rPr>
              <a:t>Pesanan</a:t>
            </a:r>
            <a:r>
              <a:rPr lang="en-US" sz="3200" dirty="0" smtClean="0">
                <a:ln>
                  <a:solidFill>
                    <a:sysClr val="windowText" lastClr="000000"/>
                  </a:solidFill>
                </a:ln>
                <a:solidFill>
                  <a:srgbClr val="F79646">
                    <a:lumMod val="20000"/>
                    <a:lumOff val="80000"/>
                  </a:srgb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rgbClr val="F79646">
                    <a:lumMod val="20000"/>
                    <a:lumOff val="80000"/>
                  </a:srgbClr>
                </a:solidFill>
                <a:effectLst>
                  <a:glow rad="101600">
                    <a:prstClr val="black">
                      <a:alpha val="60000"/>
                    </a:prstClr>
                  </a:glow>
                  <a:outerShdw blurRad="38100" dist="38100" dir="2700000" algn="tl">
                    <a:srgbClr val="000000">
                      <a:alpha val="43137"/>
                    </a:srgbClr>
                  </a:outerShdw>
                </a:effectLst>
                <a:latin typeface="Arial Black" pitchFamily="34" charset="0"/>
              </a:rPr>
              <a:t>Taqwa</a:t>
            </a:r>
            <a:endParaRPr lang="en-US" sz="3200" dirty="0">
              <a:ln>
                <a:solidFill>
                  <a:sysClr val="windowText" lastClr="000000"/>
                </a:solidFill>
              </a:ln>
              <a:solidFill>
                <a:srgbClr val="F79646">
                  <a:lumMod val="20000"/>
                  <a:lumOff val="80000"/>
                </a:srgbClr>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228600" y="2052172"/>
            <a:ext cx="8686800" cy="156966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اتَّقُوا اللهَ، أُوْصِيْكُمْ وَنَفْسِيْ بِتَقْوَى اللهِ </a:t>
            </a:r>
            <a:endPar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وَطَاعَتِهِ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لَعَلَّكُمْ تُفْلِحُوْنَ.</a:t>
            </a:r>
            <a:endParaRPr lang="en-US" sz="4800"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4230231"/>
            <a:ext cx="9144000" cy="2246769"/>
          </a:xfrm>
          <a:prstGeom prst="rect">
            <a:avLst/>
          </a:prstGeom>
          <a:solidFill>
            <a:schemeClr val="bg1"/>
          </a:solidFill>
          <a:ln w="9525">
            <a:noFill/>
          </a:ln>
        </p:spPr>
        <p:txBody>
          <a:bodyPr wrap="square">
            <a:spAutoFit/>
          </a:bodyPr>
          <a:lstStyle/>
          <a:p>
            <a:pPr algn="ctr">
              <a:defRPr/>
            </a:pP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Bertaqwalah</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saya</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berpesan</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diri</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saya</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sekalian</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untuk</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bersungguh-sungguh</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mentaatiNya</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telah</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 yang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800" b="1" dirty="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42299019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664388"/>
            <a:ext cx="8830566" cy="3212412"/>
          </a:xfrm>
          <a:prstGeom prst="rect">
            <a:avLst/>
          </a:prstGeom>
          <a:noFill/>
          <a:ln w="9525">
            <a:noFill/>
            <a:miter lim="800000"/>
            <a:headEnd/>
            <a:tailEnd/>
          </a:ln>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wrap="square">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1512167"/>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2757678506"/>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7697072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endParaRPr lang="ms-MY" smtClean="0"/>
          </a:p>
        </p:txBody>
      </p:sp>
      <p:sp>
        <p:nvSpPr>
          <p:cNvPr id="32771" name="Content Placeholder 2"/>
          <p:cNvSpPr>
            <a:spLocks noGrp="1"/>
          </p:cNvSpPr>
          <p:nvPr>
            <p:ph idx="1"/>
          </p:nvPr>
        </p:nvSpPr>
        <p:spPr>
          <a:xfrm>
            <a:off x="457200" y="2027238"/>
            <a:ext cx="8229600" cy="4525962"/>
          </a:xfrm>
        </p:spPr>
        <p:txBody>
          <a:bodyPr/>
          <a:lstStyle/>
          <a:p>
            <a:endParaRPr lang="ms-MY" smtClean="0"/>
          </a:p>
        </p:txBody>
      </p:sp>
      <p:pic>
        <p:nvPicPr>
          <p:cNvPr id="32772"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520" y="4572049"/>
            <a:ext cx="8555511" cy="156966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berilah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keredhaan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atas</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Khalifah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ar-rasyidin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Abu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Bakar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Omar,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Uthman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Ali,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seluruh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sahabat-sahabatnya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serta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Baginda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hingga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hari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pembalasan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p>
        </p:txBody>
      </p:sp>
      <p:sp>
        <p:nvSpPr>
          <p:cNvPr id="6" name="Rectangle 5"/>
          <p:cNvSpPr/>
          <p:nvPr/>
        </p:nvSpPr>
        <p:spPr>
          <a:xfrm>
            <a:off x="238125" y="1457325"/>
            <a:ext cx="8532813" cy="3046413"/>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a:defRPr/>
            </a:pP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وَارْضَ اللَّهُمَّ عَنِ الْخُلَفَاءِ الرَّاشِدِيْنَ الْمَهْدِيِّيْنَ، سَادَتِنَا أَبِيْ بَكْرٍ وَعُمَرَ وَعُثْمَانَ وَعَلِيّ، وَعَنْ بَقِيَّةِ الصَّحَابَةِ أَجْمَعِيْنَ، وَعَنِ التَّابِعيْنَ وَتَابِعِى التَّابِعِيْنَ بِإِحْسَانٍ إِلَى يَوْمِ الدِّيْن.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3494493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0" y="3856980"/>
            <a:ext cx="8555511" cy="1938992"/>
          </a:xfrm>
          <a:prstGeom prst="rect">
            <a:avLst/>
          </a:prstGeom>
          <a:gradFill>
            <a:gsLst>
              <a:gs pos="38000">
                <a:schemeClr val="dk1">
                  <a:tint val="50000"/>
                  <a:satMod val="300000"/>
                  <a:alpha val="30000"/>
                </a:schemeClr>
              </a:gs>
              <a:gs pos="35000">
                <a:schemeClr val="dk1">
                  <a:tint val="37000"/>
                  <a:satMod val="30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wrap="square">
            <a:spAutoFit/>
          </a:bodyPr>
          <a:lstStyle/>
          <a:p>
            <a:pPr algn="ct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
        <p:nvSpPr>
          <p:cNvPr id="6" name="Rectangle 5"/>
          <p:cNvSpPr/>
          <p:nvPr/>
        </p:nvSpPr>
        <p:spPr>
          <a:xfrm>
            <a:off x="251521" y="1484784"/>
            <a:ext cx="853244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smtClean="0">
              <a:solidFill>
                <a:prstClr val="black"/>
              </a:solidFill>
              <a:effectLst>
                <a:outerShdw blurRad="38100" dist="38100" dir="2700000" algn="tl">
                  <a:srgbClr val="000000">
                    <a:alpha val="43137"/>
                  </a:srgbClr>
                </a:outerShdw>
              </a:effectLst>
            </a:endParaRPr>
          </a:p>
          <a:p>
            <a:pPr algn="ctr" rtl="1"/>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سَمِيْعٌ قَرِيْبٌ مُجِيْبُ الدَّعَوَات. </a:t>
            </a:r>
            <a:endPar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712933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556792"/>
            <a:ext cx="8784976" cy="212365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 وَأَجِرْنَا مِنْ خِزْيِ الدُّنْيَا وَعَذَابِ الأَخِرَة، يَا رَبَّ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775680"/>
            <a:ext cx="8712968" cy="267765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lembutkanlah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hati-hati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hubungan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golongan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daripadaMu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Perelokkan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kesudahan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hal</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semuanya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lindungilah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kehinaan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Wahai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sekalian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9080934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18564915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1742420"/>
            <a:ext cx="9144000" cy="2015936"/>
          </a:xfrm>
          <a:prstGeom prst="rect">
            <a:avLst/>
          </a:prstGeom>
          <a:noFill/>
        </p:spPr>
        <p:txBody>
          <a:bodyPr wrap="square">
            <a:spAutoFit/>
          </a:bodyPr>
          <a:lstStyle/>
          <a:p>
            <a:pPr algn="ctr" rtl="1" fontAlgn="auto">
              <a:spcBef>
                <a:spcPts val="0"/>
              </a:spcBef>
              <a:spcAft>
                <a:spcPts val="0"/>
              </a:spcAft>
              <a:defRPr/>
            </a:pPr>
            <a:r>
              <a:rPr lang="ar-SA" sz="125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للهِ</a:t>
            </a:r>
            <a:endParaRPr lang="en-US" sz="12500" b="1" dirty="0">
              <a:ln w="3175" cmpd="sng">
                <a:solidFill>
                  <a:schemeClr val="tx1"/>
                </a:solid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399992" y="4187716"/>
            <a:ext cx="8286808" cy="1323439"/>
          </a:xfrm>
          <a:prstGeom prst="rect">
            <a:avLst/>
          </a:prstGeom>
          <a:solidFill>
            <a:schemeClr val="bg1"/>
          </a:solidFill>
          <a:ln w="19050">
            <a:solidFill>
              <a:schemeClr val="tx1"/>
            </a:solidFill>
          </a:ln>
        </p:spPr>
        <p:txBody>
          <a:bodyPr wrap="square">
            <a:spAutoFit/>
          </a:bodyPr>
          <a:lstStyle/>
          <a:p>
            <a:pPr algn="ctr" fontAlgn="auto">
              <a:spcBef>
                <a:spcPts val="0"/>
              </a:spcBef>
              <a:spcAft>
                <a:spcPts val="0"/>
              </a:spcAft>
              <a:defRPr/>
            </a:pPr>
            <a:r>
              <a:rPr lang="en-US" sz="4000" b="1" dirty="0" err="1">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5" name="Rectangle 4"/>
          <p:cNvSpPr/>
          <p:nvPr/>
        </p:nvSpPr>
        <p:spPr>
          <a:xfrm>
            <a:off x="728610" y="381000"/>
            <a:ext cx="7500990" cy="523220"/>
          </a:xfrm>
          <a:prstGeom prst="rect">
            <a:avLst/>
          </a:prstGeom>
        </p:spPr>
        <p:txBody>
          <a:bodyPr wrap="square">
            <a:spAutoFit/>
          </a:bodyPr>
          <a:lstStyle/>
          <a:p>
            <a:pPr algn="ctr" fontAlgn="auto">
              <a:spcBef>
                <a:spcPts val="0"/>
              </a:spcBef>
              <a:spcAft>
                <a:spcPts val="0"/>
              </a:spcAft>
              <a:defRPr/>
            </a:pPr>
            <a:r>
              <a:rPr lang="en-US" sz="28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28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28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Tree>
    <p:extLst>
      <p:ext uri="{BB962C8B-B14F-4D97-AF65-F5344CB8AC3E}">
        <p14:creationId xmlns:p14="http://schemas.microsoft.com/office/powerpoint/2010/main" val="42299019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0636006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0"/>
          <p:cNvSpPr txBox="1">
            <a:spLocks noChangeArrowheads="1"/>
          </p:cNvSpPr>
          <p:nvPr/>
        </p:nvSpPr>
        <p:spPr bwMode="auto">
          <a:xfrm>
            <a:off x="204057" y="1219200"/>
            <a:ext cx="8735886" cy="5447645"/>
          </a:xfrm>
          <a:prstGeom prst="rect">
            <a:avLst/>
          </a:prstGeom>
          <a:gradFill>
            <a:gsLst>
              <a:gs pos="0">
                <a:schemeClr val="accent4">
                  <a:tint val="50000"/>
                  <a:satMod val="300000"/>
                  <a:alpha val="6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defRPr/>
            </a:pP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a:t>
            </a:r>
            <a:r>
              <a:rPr lang="ar-SA"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اغْفِرْلَنَا ذُنُوْبَنَا وَلِوَالِدِيْنَا</a:t>
            </a:r>
            <a:r>
              <a:rPr lang="ar-SA"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SA"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وَلِإِخْوَانِنَا الَّذِيْنَ </a:t>
            </a:r>
            <a:r>
              <a:rPr lang="ar-SA"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سَبَقُونَا </a:t>
            </a:r>
            <a:r>
              <a:rPr lang="ar-SA"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بِالإِيمَانِ، وَلَا </a:t>
            </a:r>
            <a:r>
              <a:rPr lang="ar-SA"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تَجْعَلْ فِي </a:t>
            </a:r>
            <a:r>
              <a:rPr lang="ar-SA"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قُلُوْبِنَا غِلَّا لِلَّذِيْنَ أَمَنُوْا، رَبَّنَا إِنَّكَ رَءُوْفُ الرَّحِيْم.</a:t>
            </a:r>
            <a:endParaRPr lang="en-US"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آتِنَا فِي الدُّنْيَا حَسَنَةً وَفِي الآخِرَةِ حَسَنَةً  وَقِنَا عَذَابَ النَّارِ. وَصَلَّى اللهُ عَلىَ سَيِّدِنَا مُحَمَّدٍ وَعَلىَ </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آلِهِ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وَصَحْبِهِ وَسَلَّمْ. وَالْحَمْدُ للهِ رَبِّ الْعَالَمِيْنَ</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fontAlgn="base">
              <a:spcBef>
                <a:spcPct val="0"/>
              </a:spcBef>
              <a:spcAft>
                <a:spcPct val="0"/>
              </a:spcAft>
              <a:defRPr/>
            </a:pPr>
            <a:endParaRPr lang="en-US" sz="2400" b="1" dirty="0"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algn="ctr" fontAlgn="base">
              <a:spcBef>
                <a:spcPct val="0"/>
              </a:spcBef>
              <a:spcAft>
                <a:spcPct val="0"/>
              </a:spcAft>
              <a:defRPr/>
            </a:pPr>
            <a:r>
              <a:rPr lang="en-US" sz="2400" b="1" dirty="0" err="1"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Allah </a:t>
            </a:r>
            <a:r>
              <a:rPr lang="en-US" sz="2400" b="1" dirty="0"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Ampunilah</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dosa-dosa</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dosa</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ibu</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bapa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saudara-saudara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yang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beriman</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peliharalah</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hati-hati</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Pengasih</a:t>
            </a:r>
            <a:endPar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algn="ctr" fontAlgn="base">
              <a:spcBef>
                <a:spcPct val="0"/>
              </a:spcBef>
              <a:spcAft>
                <a:spcPct val="0"/>
              </a:spcAft>
              <a:defRPr/>
            </a:pPr>
            <a:r>
              <a:rPr lang="en-US" sz="20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0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endPar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9951375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41441917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 name="Rectangle 2"/>
          <p:cNvSpPr>
            <a:spLocks noChangeArrowheads="1"/>
          </p:cNvSpPr>
          <p:nvPr/>
        </p:nvSpPr>
        <p:spPr bwMode="auto">
          <a:xfrm>
            <a:off x="381000" y="1322744"/>
            <a:ext cx="8382000" cy="5230456"/>
          </a:xfrm>
          <a:prstGeom prst="rect">
            <a:avLst/>
          </a:prstGeom>
          <a:gradFill flip="none" rotWithShape="1">
            <a:gsLst>
              <a:gs pos="93000">
                <a:srgbClr val="03D4A8">
                  <a:alpha val="0"/>
                </a:srgbClr>
              </a:gs>
              <a:gs pos="25000">
                <a:srgbClr val="21D6E0"/>
              </a:gs>
              <a:gs pos="75000">
                <a:srgbClr val="0087E6"/>
              </a:gs>
              <a:gs pos="100000">
                <a:srgbClr val="005CBF"/>
              </a:gs>
            </a:gsLst>
            <a:path path="rect">
              <a:fillToRect l="100000" t="100000"/>
            </a:path>
            <a:tileRect r="-100000" b="-100000"/>
          </a:gradFill>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394296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04800" y="381000"/>
            <a:ext cx="8534400" cy="2743200"/>
          </a:xfrm>
          <a:prstGeom prst="rect">
            <a:avLst/>
          </a:prstGeom>
          <a:solidFill>
            <a:schemeClr val="accent2">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err="1" smtClean="0">
                <a:solidFill>
                  <a:prstClr val="black"/>
                </a:solidFill>
                <a:latin typeface="Bernard MT Condensed" pitchFamily="18" charset="0"/>
              </a:rPr>
              <a:t>Dirikan</a:t>
            </a:r>
            <a:r>
              <a:rPr lang="en-US" sz="4000" dirty="0" smtClean="0">
                <a:solidFill>
                  <a:prstClr val="black"/>
                </a:solidFill>
                <a:latin typeface="Bernard MT Condensed" pitchFamily="18" charset="0"/>
              </a:rPr>
              <a:t> </a:t>
            </a:r>
            <a:r>
              <a:rPr lang="en-US" sz="4000" dirty="0" err="1" smtClean="0">
                <a:solidFill>
                  <a:prstClr val="black"/>
                </a:solidFill>
                <a:latin typeface="Bernard MT Condensed" pitchFamily="18" charset="0"/>
              </a:rPr>
              <a:t>Solat</a:t>
            </a:r>
            <a:r>
              <a:rPr lang="en-US" sz="4000" dirty="0" smtClean="0">
                <a:solidFill>
                  <a:prstClr val="black"/>
                </a:solidFill>
                <a:latin typeface="Bernard MT Condensed" pitchFamily="18" charset="0"/>
              </a:rPr>
              <a:t>….</a:t>
            </a:r>
          </a:p>
          <a:p>
            <a:pPr algn="ctr"/>
            <a:endParaRPr lang="en-US" sz="3200" dirty="0" smtClean="0">
              <a:solidFill>
                <a:prstClr val="black"/>
              </a:solidFill>
              <a:latin typeface="Bernard MT Condensed" pitchFamily="18" charset="0"/>
            </a:endParaRPr>
          </a:p>
          <a:p>
            <a:pPr algn="ctr"/>
            <a:r>
              <a:rPr lang="en-US" sz="3200" b="1" i="1" dirty="0" err="1" smtClean="0">
                <a:solidFill>
                  <a:prstClr val="black"/>
                </a:solidFill>
                <a:latin typeface="Constantia" pitchFamily="18" charset="0"/>
              </a:rPr>
              <a:t>Lurus</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dan</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betulkan</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saf</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anda</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kerana</a:t>
            </a:r>
            <a:endParaRPr lang="en-US" sz="3200" b="1" i="1" dirty="0" smtClean="0">
              <a:solidFill>
                <a:prstClr val="black"/>
              </a:solidFill>
              <a:latin typeface="Constantia" pitchFamily="18" charset="0"/>
            </a:endParaRPr>
          </a:p>
          <a:p>
            <a:pPr algn="ct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saf</a:t>
            </a:r>
            <a:r>
              <a:rPr lang="en-US" sz="3200" b="1" i="1" dirty="0" smtClean="0">
                <a:solidFill>
                  <a:prstClr val="black"/>
                </a:solidFill>
                <a:latin typeface="Constantia" pitchFamily="18" charset="0"/>
              </a:rPr>
              <a:t> yang </a:t>
            </a:r>
            <a:r>
              <a:rPr lang="en-US" sz="3200" b="1" i="1" dirty="0" err="1" smtClean="0">
                <a:solidFill>
                  <a:prstClr val="black"/>
                </a:solidFill>
                <a:latin typeface="Constantia" pitchFamily="18" charset="0"/>
              </a:rPr>
              <a:t>lurus</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termasuk</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dalam</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kesempurnaan</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solat</a:t>
            </a:r>
            <a:r>
              <a:rPr lang="en-US" sz="3200" b="1" i="1" dirty="0" smtClean="0">
                <a:solidFill>
                  <a:prstClr val="black"/>
                </a:solidFill>
                <a:latin typeface="Constantia" pitchFamily="18" charset="0"/>
              </a:rPr>
              <a:t>.</a:t>
            </a:r>
            <a:endParaRPr lang="en-US" sz="3200" b="1" i="1" dirty="0">
              <a:solidFill>
                <a:prstClr val="black"/>
              </a:solidFill>
              <a:latin typeface="Constantia" pitchFamily="18" charset="0"/>
            </a:endParaRPr>
          </a:p>
        </p:txBody>
      </p:sp>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fontAlgn="base">
              <a:spcBef>
                <a:spcPct val="0"/>
              </a:spcBef>
              <a:spcAft>
                <a:spcPct val="0"/>
              </a:spcAft>
            </a:pPr>
            <a:r>
              <a:rPr lang="ar-SA" sz="1000" smtClean="0">
                <a:solidFill>
                  <a:prstClr val="black"/>
                </a:solidFill>
                <a:latin typeface="Arial Unicode MS"/>
              </a:rPr>
              <a:t>اقامة الصلاة</a:t>
            </a:r>
            <a:r>
              <a:rPr lang="en-US" sz="800" smtClean="0">
                <a:solidFill>
                  <a:prstClr val="black"/>
                </a:solidFill>
                <a:latin typeface="Arial" charset="0"/>
                <a:cs typeface="Arial" charset="0"/>
              </a:rPr>
              <a:t> </a:t>
            </a:r>
            <a:endParaRPr lang="en-US" smtClean="0">
              <a:solidFill>
                <a:prstClr val="black"/>
              </a:solidFill>
              <a:latin typeface="Arial" charset="0"/>
              <a:cs typeface="Arial" charset="0"/>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fontAlgn="base">
              <a:spcBef>
                <a:spcPct val="0"/>
              </a:spcBef>
              <a:spcAft>
                <a:spcPct val="0"/>
              </a:spcAft>
            </a:pPr>
            <a:r>
              <a:rPr lang="ar-SA" sz="1000" smtClean="0">
                <a:solidFill>
                  <a:prstClr val="black"/>
                </a:solidFill>
                <a:latin typeface="Arial Unicode MS"/>
              </a:rPr>
              <a:t>اقامة الصلاة</a:t>
            </a:r>
            <a:r>
              <a:rPr lang="en-US" sz="800" smtClean="0">
                <a:solidFill>
                  <a:prstClr val="black"/>
                </a:solidFill>
                <a:latin typeface="Arial" charset="0"/>
                <a:cs typeface="Arial" charset="0"/>
              </a:rPr>
              <a:t> </a:t>
            </a:r>
            <a:endParaRPr lang="en-US" smtClean="0">
              <a:solidFill>
                <a:prstClr val="black"/>
              </a:solidFill>
              <a:latin typeface="Arial" charset="0"/>
              <a:cs typeface="Arial" charset="0"/>
            </a:endParaRPr>
          </a:p>
        </p:txBody>
      </p:sp>
      <p:sp>
        <p:nvSpPr>
          <p:cNvPr id="102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fontAlgn="base">
              <a:spcBef>
                <a:spcPct val="0"/>
              </a:spcBef>
              <a:spcAft>
                <a:spcPct val="0"/>
              </a:spcAft>
            </a:pPr>
            <a:r>
              <a:rPr lang="ar-SA" sz="1000" smtClean="0">
                <a:solidFill>
                  <a:prstClr val="black"/>
                </a:solidFill>
                <a:latin typeface="Arial Unicode MS"/>
              </a:rPr>
              <a:t>اقامة الصلاة</a:t>
            </a:r>
            <a:r>
              <a:rPr lang="en-US" sz="800" smtClean="0">
                <a:solidFill>
                  <a:prstClr val="black"/>
                </a:solidFill>
                <a:latin typeface="Arial" charset="0"/>
                <a:cs typeface="Arial" charset="0"/>
              </a:rPr>
              <a:t> </a:t>
            </a:r>
            <a:endParaRPr lang="en-US" smtClean="0">
              <a:solidFill>
                <a:prstClr val="black"/>
              </a:solidFill>
              <a:latin typeface="Arial" charset="0"/>
              <a:cs typeface="Arial" charset="0"/>
            </a:endParaRPr>
          </a:p>
        </p:txBody>
      </p:sp>
    </p:spTree>
    <p:extLst>
      <p:ext uri="{BB962C8B-B14F-4D97-AF65-F5344CB8AC3E}">
        <p14:creationId xmlns:p14="http://schemas.microsoft.com/office/powerpoint/2010/main" val="24893384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79512" y="749379"/>
            <a:ext cx="8856984" cy="6032421"/>
          </a:xfrm>
          <a:prstGeom prst="rect">
            <a:avLst/>
          </a:prstGeom>
          <a:solidFill>
            <a:schemeClr val="bg1">
              <a:alpha val="56000"/>
            </a:schemeClr>
          </a:solidFill>
        </p:spPr>
        <p:txBody>
          <a:bodyPr wrap="square">
            <a:spAutoFit/>
          </a:bodyPr>
          <a:lstStyle/>
          <a:p>
            <a:pPr algn="ctr">
              <a:defRPr/>
            </a:pPr>
            <a:endParaRPr lang="en-MY" sz="1400" b="1" dirty="0" smtClean="0">
              <a:solidFill>
                <a:prstClr val="black"/>
              </a:solidFill>
              <a:effectLst>
                <a:outerShdw blurRad="38100" dist="38100" dir="2700000" algn="tl">
                  <a:srgbClr val="000000">
                    <a:alpha val="43137"/>
                  </a:srgbClr>
                </a:outerShdw>
              </a:effectLst>
              <a:cs typeface="Arial" charset="0"/>
            </a:endParaRPr>
          </a:p>
          <a:p>
            <a:pPr algn="ctr">
              <a:defRPr/>
            </a:pPr>
            <a:r>
              <a:rPr lang="en-MY" sz="1400" b="1" dirty="0" smtClean="0">
                <a:solidFill>
                  <a:prstClr val="black"/>
                </a:solidFill>
                <a:effectLst>
                  <a:outerShdw blurRad="38100" dist="38100" dir="2700000" algn="tl">
                    <a:srgbClr val="000000">
                      <a:alpha val="43137"/>
                    </a:srgbClr>
                  </a:outerShdw>
                </a:effectLst>
                <a:cs typeface="Arial" charset="0"/>
              </a:rPr>
              <a:t>INTISARI </a:t>
            </a:r>
            <a:r>
              <a:rPr lang="en-MY" sz="1400" b="1" dirty="0">
                <a:solidFill>
                  <a:prstClr val="black"/>
                </a:solidFill>
                <a:effectLst>
                  <a:outerShdw blurRad="38100" dist="38100" dir="2700000" algn="tl">
                    <a:srgbClr val="000000">
                      <a:alpha val="43137"/>
                    </a:srgbClr>
                  </a:outerShdw>
                </a:effectLst>
                <a:cs typeface="Arial" charset="0"/>
              </a:rPr>
              <a:t>KHUTBAH JUMAAT PADA </a:t>
            </a:r>
            <a:r>
              <a:rPr lang="en-US" sz="1400" b="1" dirty="0" smtClean="0">
                <a:solidFill>
                  <a:prstClr val="black"/>
                </a:solidFill>
                <a:effectLst>
                  <a:outerShdw blurRad="38100" dist="38100" dir="2700000" algn="tl">
                    <a:srgbClr val="000000">
                      <a:alpha val="43137"/>
                    </a:srgbClr>
                  </a:outerShdw>
                </a:effectLst>
                <a:cs typeface="Arial" charset="0"/>
              </a:rPr>
              <a:t>06</a:t>
            </a:r>
            <a:r>
              <a:rPr lang="en-MY" sz="1400" b="1" dirty="0" smtClean="0">
                <a:solidFill>
                  <a:prstClr val="black"/>
                </a:solidFill>
                <a:effectLst>
                  <a:outerShdw blurRad="38100" dist="38100" dir="2700000" algn="tl">
                    <a:srgbClr val="000000">
                      <a:alpha val="43137"/>
                    </a:srgbClr>
                  </a:outerShdw>
                </a:effectLst>
                <a:cs typeface="Arial" charset="0"/>
              </a:rPr>
              <a:t>/07/2018</a:t>
            </a:r>
            <a:endParaRPr lang="en-MY" sz="1400" b="1" dirty="0" smtClean="0">
              <a:solidFill>
                <a:prstClr val="black"/>
              </a:solidFill>
              <a:effectLst>
                <a:outerShdw blurRad="38100" dist="38100" dir="2700000" algn="tl">
                  <a:srgbClr val="000000">
                    <a:alpha val="43137"/>
                  </a:srgbClr>
                </a:outerShdw>
              </a:effectLst>
              <a:cs typeface="Arial" charset="0"/>
            </a:endParaRPr>
          </a:p>
          <a:p>
            <a:pPr algn="ctr">
              <a:defRPr/>
            </a:pPr>
            <a:endParaRPr lang="en-MY" sz="800" b="1" dirty="0">
              <a:solidFill>
                <a:prstClr val="black"/>
              </a:solidFill>
              <a:effectLst>
                <a:outerShdw blurRad="38100" dist="38100" dir="2700000" algn="tl">
                  <a:srgbClr val="000000">
                    <a:alpha val="43137"/>
                  </a:srgbClr>
                </a:outerShdw>
              </a:effectLst>
              <a:cs typeface="Arial" charset="0"/>
            </a:endParaRPr>
          </a:p>
          <a:p>
            <a:pPr algn="ctr">
              <a:defRPr/>
            </a:pP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TAJUK</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 </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KEMULIAAN ORANG MUKMIN</a:t>
            </a:r>
            <a:endPar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algn="ctr">
              <a:defRPr/>
            </a:pPr>
            <a:endParaRPr lang="en-US" sz="900" b="1" dirty="0" smtClean="0">
              <a:solidFill>
                <a:prstClr val="black"/>
              </a:solidFill>
              <a:effectLst>
                <a:glow rad="101600">
                  <a:prstClr val="white">
                    <a:alpha val="60000"/>
                  </a:prstClr>
                </a:glow>
              </a:effectLst>
              <a:cs typeface="Arial" charset="0"/>
            </a:endParaRPr>
          </a:p>
          <a:p>
            <a:pPr marL="457200" indent="-457200" algn="just">
              <a:buFontTx/>
              <a:buAutoNum type="arabicPeriod"/>
              <a:defRPr/>
            </a:pPr>
            <a:r>
              <a:rPr lang="en-US" sz="1700" b="1" dirty="0" smtClean="0">
                <a:solidFill>
                  <a:prstClr val="black"/>
                </a:solidFill>
                <a:effectLst>
                  <a:glow rad="101600">
                    <a:prstClr val="white">
                      <a:alpha val="60000"/>
                    </a:prstClr>
                  </a:glow>
                </a:effectLst>
                <a:cs typeface="Arial" charset="0"/>
              </a:rPr>
              <a:t>RAMADHAN </a:t>
            </a:r>
            <a:r>
              <a:rPr lang="en-US" sz="1700" b="1" dirty="0">
                <a:solidFill>
                  <a:prstClr val="black"/>
                </a:solidFill>
                <a:effectLst>
                  <a:glow rad="101600">
                    <a:prstClr val="white">
                      <a:alpha val="60000"/>
                    </a:prstClr>
                  </a:glow>
                </a:effectLst>
                <a:cs typeface="Arial" charset="0"/>
              </a:rPr>
              <a:t>TELAH BERLALU TETAPI AMALAN ATAU IBADAT </a:t>
            </a:r>
            <a:r>
              <a:rPr lang="en-US" sz="1700" b="1" dirty="0" smtClean="0">
                <a:solidFill>
                  <a:prstClr val="black"/>
                </a:solidFill>
                <a:effectLst>
                  <a:glow rad="101600">
                    <a:prstClr val="white">
                      <a:alpha val="60000"/>
                    </a:prstClr>
                  </a:glow>
                </a:effectLst>
                <a:cs typeface="Arial" charset="0"/>
              </a:rPr>
              <a:t>YANG </a:t>
            </a:r>
            <a:r>
              <a:rPr lang="en-US" sz="1700" b="1" dirty="0">
                <a:solidFill>
                  <a:prstClr val="black"/>
                </a:solidFill>
                <a:effectLst>
                  <a:glow rad="101600">
                    <a:prstClr val="white">
                      <a:alpha val="60000"/>
                    </a:prstClr>
                  </a:glow>
                </a:effectLst>
                <a:cs typeface="Arial" charset="0"/>
              </a:rPr>
              <a:t>DIBERI TUMPUAN PADA MALAM TERSEBUT PERLU DITERUSKAN SEBAGAI KESAN BAIK BULAN BERKAT ITU</a:t>
            </a:r>
            <a:r>
              <a:rPr lang="en-US" sz="1700" b="1" dirty="0" smtClean="0">
                <a:solidFill>
                  <a:prstClr val="black"/>
                </a:solidFill>
                <a:effectLst>
                  <a:glow rad="101600">
                    <a:prstClr val="white">
                      <a:alpha val="60000"/>
                    </a:prstClr>
                  </a:glow>
                </a:effectLst>
                <a:cs typeface="Arial" charset="0"/>
              </a:rPr>
              <a:t>.</a:t>
            </a:r>
          </a:p>
          <a:p>
            <a:pPr marL="457200" indent="-457200" algn="just">
              <a:buFontTx/>
              <a:buAutoNum type="arabicPeriod"/>
              <a:defRPr/>
            </a:pPr>
            <a:endParaRPr lang="en-US" sz="1700" b="1" dirty="0">
              <a:solidFill>
                <a:prstClr val="black"/>
              </a:solidFill>
              <a:effectLst>
                <a:glow rad="101600">
                  <a:prstClr val="white">
                    <a:alpha val="60000"/>
                  </a:prstClr>
                </a:glow>
              </a:effectLst>
              <a:cs typeface="Arial" charset="0"/>
            </a:endParaRPr>
          </a:p>
          <a:p>
            <a:pPr marL="457200" indent="-457200" algn="just">
              <a:buFontTx/>
              <a:buAutoNum type="arabicPeriod"/>
              <a:defRPr/>
            </a:pPr>
            <a:r>
              <a:rPr lang="en-US" sz="1700" b="1" dirty="0" smtClean="0">
                <a:solidFill>
                  <a:prstClr val="black"/>
                </a:solidFill>
                <a:effectLst>
                  <a:glow rad="101600">
                    <a:prstClr val="white">
                      <a:alpha val="60000"/>
                    </a:prstClr>
                  </a:glow>
                </a:effectLst>
                <a:cs typeface="Arial" charset="0"/>
              </a:rPr>
              <a:t>DI </a:t>
            </a:r>
            <a:r>
              <a:rPr lang="en-US" sz="1700" b="1" dirty="0">
                <a:solidFill>
                  <a:prstClr val="black"/>
                </a:solidFill>
                <a:effectLst>
                  <a:glow rad="101600">
                    <a:prstClr val="white">
                      <a:alpha val="60000"/>
                    </a:prstClr>
                  </a:glow>
                </a:effectLst>
                <a:cs typeface="Arial" charset="0"/>
              </a:rPr>
              <a:t>ANTARA AMALAN </a:t>
            </a:r>
            <a:r>
              <a:rPr lang="en-US" sz="1700" b="1" dirty="0" smtClean="0">
                <a:solidFill>
                  <a:prstClr val="black"/>
                </a:solidFill>
                <a:effectLst>
                  <a:glow rad="101600">
                    <a:prstClr val="white">
                      <a:alpha val="60000"/>
                    </a:prstClr>
                  </a:glow>
                </a:effectLst>
                <a:cs typeface="Arial" charset="0"/>
              </a:rPr>
              <a:t>YANG </a:t>
            </a:r>
            <a:r>
              <a:rPr lang="en-US" sz="1700" b="1" dirty="0">
                <a:solidFill>
                  <a:prstClr val="black"/>
                </a:solidFill>
                <a:effectLst>
                  <a:glow rad="101600">
                    <a:prstClr val="white">
                      <a:alpha val="60000"/>
                    </a:prstClr>
                  </a:glow>
                </a:effectLst>
                <a:cs typeface="Arial" charset="0"/>
              </a:rPr>
              <a:t>ELOK DITERUSKAN </a:t>
            </a:r>
            <a:r>
              <a:rPr lang="en-US" sz="1700" b="1" dirty="0" smtClean="0">
                <a:solidFill>
                  <a:prstClr val="black"/>
                </a:solidFill>
                <a:effectLst>
                  <a:glow rad="101600">
                    <a:prstClr val="white">
                      <a:alpha val="60000"/>
                    </a:prstClr>
                  </a:glow>
                </a:effectLst>
                <a:cs typeface="Arial" charset="0"/>
              </a:rPr>
              <a:t>IALAH</a:t>
            </a:r>
            <a:r>
              <a:rPr lang="ar-SA" sz="1700" b="1" dirty="0" smtClean="0">
                <a:solidFill>
                  <a:prstClr val="black"/>
                </a:solidFill>
                <a:effectLst>
                  <a:glow rad="101600">
                    <a:prstClr val="white">
                      <a:alpha val="60000"/>
                    </a:prstClr>
                  </a:glow>
                </a:effectLst>
                <a:cs typeface="Arial" charset="0"/>
              </a:rPr>
              <a:t>قيام </a:t>
            </a:r>
            <a:r>
              <a:rPr lang="ar-SA" sz="1700" b="1" dirty="0">
                <a:solidFill>
                  <a:prstClr val="black"/>
                </a:solidFill>
                <a:effectLst>
                  <a:glow rad="101600">
                    <a:prstClr val="white">
                      <a:alpha val="60000"/>
                    </a:prstClr>
                  </a:glow>
                </a:effectLst>
                <a:cs typeface="Arial" charset="0"/>
              </a:rPr>
              <a:t>الليل </a:t>
            </a:r>
            <a:r>
              <a:rPr lang="en-US" sz="1700" b="1" dirty="0" smtClean="0">
                <a:solidFill>
                  <a:prstClr val="black"/>
                </a:solidFill>
                <a:effectLst>
                  <a:glow rad="101600">
                    <a:prstClr val="white">
                      <a:alpha val="60000"/>
                    </a:prstClr>
                  </a:glow>
                </a:effectLst>
                <a:cs typeface="Arial" charset="0"/>
              </a:rPr>
              <a:t> SAMADA </a:t>
            </a:r>
            <a:r>
              <a:rPr lang="en-US" sz="1700" b="1" dirty="0">
                <a:solidFill>
                  <a:prstClr val="black"/>
                </a:solidFill>
                <a:effectLst>
                  <a:glow rad="101600">
                    <a:prstClr val="white">
                      <a:alpha val="60000"/>
                    </a:prstClr>
                  </a:glow>
                </a:effectLst>
                <a:cs typeface="Arial" charset="0"/>
              </a:rPr>
              <a:t>SOLAT SUNAT, MEMBACA QURAN, MAJLIS ILMU, </a:t>
            </a:r>
            <a:r>
              <a:rPr lang="en-US" sz="1700" b="1" dirty="0" smtClean="0">
                <a:solidFill>
                  <a:prstClr val="black"/>
                </a:solidFill>
                <a:effectLst>
                  <a:glow rad="101600">
                    <a:prstClr val="white">
                      <a:alpha val="60000"/>
                    </a:prstClr>
                  </a:glow>
                </a:effectLst>
                <a:cs typeface="Arial" charset="0"/>
              </a:rPr>
              <a:t> ZIKIR</a:t>
            </a:r>
            <a:r>
              <a:rPr lang="en-US" sz="1700" b="1" dirty="0">
                <a:solidFill>
                  <a:prstClr val="black"/>
                </a:solidFill>
                <a:effectLst>
                  <a:glow rad="101600">
                    <a:prstClr val="white">
                      <a:alpha val="60000"/>
                    </a:prstClr>
                  </a:glow>
                </a:effectLst>
                <a:cs typeface="Arial" charset="0"/>
              </a:rPr>
              <a:t>, SEDEKAH ATAU SEBAGAI LAGI</a:t>
            </a:r>
            <a:r>
              <a:rPr lang="en-US" sz="1700" b="1" dirty="0" smtClean="0">
                <a:solidFill>
                  <a:prstClr val="black"/>
                </a:solidFill>
                <a:effectLst>
                  <a:glow rad="101600">
                    <a:prstClr val="white">
                      <a:alpha val="60000"/>
                    </a:prstClr>
                  </a:glow>
                </a:effectLst>
                <a:cs typeface="Arial" charset="0"/>
              </a:rPr>
              <a:t>.</a:t>
            </a:r>
          </a:p>
          <a:p>
            <a:pPr marL="457200" indent="-457200" algn="just">
              <a:buFontTx/>
              <a:buAutoNum type="arabicPeriod"/>
              <a:defRPr/>
            </a:pPr>
            <a:endParaRPr lang="en-US" sz="1700" b="1" dirty="0">
              <a:solidFill>
                <a:prstClr val="black"/>
              </a:solidFill>
              <a:effectLst>
                <a:glow rad="101600">
                  <a:prstClr val="white">
                    <a:alpha val="60000"/>
                  </a:prstClr>
                </a:glow>
              </a:effectLst>
              <a:cs typeface="Arial" charset="0"/>
            </a:endParaRPr>
          </a:p>
          <a:p>
            <a:pPr marL="457200" indent="-457200" algn="just">
              <a:buFontTx/>
              <a:buAutoNum type="arabicPeriod"/>
              <a:defRPr/>
            </a:pPr>
            <a:r>
              <a:rPr lang="en-US" sz="1700" b="1" dirty="0" smtClean="0">
                <a:solidFill>
                  <a:prstClr val="black"/>
                </a:solidFill>
                <a:effectLst>
                  <a:glow rad="101600">
                    <a:prstClr val="white">
                      <a:alpha val="60000"/>
                    </a:prstClr>
                  </a:glow>
                </a:effectLst>
                <a:cs typeface="Arial" charset="0"/>
              </a:rPr>
              <a:t>HUKUM  </a:t>
            </a:r>
            <a:r>
              <a:rPr lang="ar-SA" sz="1700" b="1" dirty="0">
                <a:solidFill>
                  <a:prstClr val="black"/>
                </a:solidFill>
                <a:effectLst>
                  <a:glow rad="101600">
                    <a:prstClr val="white">
                      <a:alpha val="60000"/>
                    </a:prstClr>
                  </a:glow>
                </a:effectLst>
                <a:cs typeface="Arial" charset="0"/>
              </a:rPr>
              <a:t>قيام الليل  </a:t>
            </a:r>
            <a:r>
              <a:rPr lang="en-US" sz="1700" b="1" dirty="0" smtClean="0">
                <a:solidFill>
                  <a:prstClr val="black"/>
                </a:solidFill>
                <a:effectLst>
                  <a:glow rad="101600">
                    <a:prstClr val="white">
                      <a:alpha val="60000"/>
                    </a:prstClr>
                  </a:glow>
                </a:effectLst>
                <a:cs typeface="Arial" charset="0"/>
              </a:rPr>
              <a:t>  SUNAT </a:t>
            </a:r>
            <a:r>
              <a:rPr lang="en-US" sz="1700" b="1" dirty="0">
                <a:solidFill>
                  <a:prstClr val="black"/>
                </a:solidFill>
                <a:effectLst>
                  <a:glow rad="101600">
                    <a:prstClr val="white">
                      <a:alpha val="60000"/>
                    </a:prstClr>
                  </a:glow>
                </a:effectLst>
                <a:cs typeface="Arial" charset="0"/>
              </a:rPr>
              <a:t>TETAPI  SANGAT BESAR FADHILATNYA SEPERTI IA SEBAIK-SEBAIK SOLAT SELEPAS SOLAT FARHDU, DOA DIMUSTAJABKAN, TURUNNYA RAHMAT DAN BERKAT. SAAT </a:t>
            </a:r>
            <a:r>
              <a:rPr lang="en-US" sz="1700" b="1" dirty="0" smtClean="0">
                <a:solidFill>
                  <a:prstClr val="black"/>
                </a:solidFill>
                <a:effectLst>
                  <a:glow rad="101600">
                    <a:prstClr val="white">
                      <a:alpha val="60000"/>
                    </a:prstClr>
                  </a:glow>
                </a:effectLst>
                <a:cs typeface="Arial" charset="0"/>
              </a:rPr>
              <a:t> </a:t>
            </a:r>
            <a:r>
              <a:rPr lang="ar-SA" sz="1700" b="1" dirty="0" smtClean="0">
                <a:solidFill>
                  <a:prstClr val="black"/>
                </a:solidFill>
                <a:effectLst>
                  <a:glow rad="101600">
                    <a:prstClr val="white">
                      <a:alpha val="60000"/>
                    </a:prstClr>
                  </a:glow>
                </a:effectLst>
                <a:cs typeface="Arial" charset="0"/>
              </a:rPr>
              <a:t>قيام </a:t>
            </a:r>
            <a:r>
              <a:rPr lang="ar-SA" sz="1700" b="1" dirty="0">
                <a:solidFill>
                  <a:prstClr val="black"/>
                </a:solidFill>
                <a:effectLst>
                  <a:glow rad="101600">
                    <a:prstClr val="white">
                      <a:alpha val="60000"/>
                    </a:prstClr>
                  </a:glow>
                </a:effectLst>
                <a:cs typeface="Arial" charset="0"/>
              </a:rPr>
              <a:t>الليل </a:t>
            </a:r>
            <a:r>
              <a:rPr lang="en-US" sz="1700" b="1" dirty="0" smtClean="0">
                <a:solidFill>
                  <a:prstClr val="black"/>
                </a:solidFill>
                <a:effectLst>
                  <a:glow rad="101600">
                    <a:prstClr val="white">
                      <a:alpha val="60000"/>
                    </a:prstClr>
                  </a:glow>
                </a:effectLst>
                <a:cs typeface="Arial" charset="0"/>
              </a:rPr>
              <a:t>  MERUPAKAN </a:t>
            </a:r>
            <a:r>
              <a:rPr lang="en-US" sz="1700" b="1" dirty="0">
                <a:solidFill>
                  <a:prstClr val="black"/>
                </a:solidFill>
                <a:effectLst>
                  <a:glow rad="101600">
                    <a:prstClr val="white">
                      <a:alpha val="60000"/>
                    </a:prstClr>
                  </a:glow>
                </a:effectLst>
                <a:cs typeface="Arial" charset="0"/>
              </a:rPr>
              <a:t>TERAPI KESIHATAN KERANA UDARA DI AKHIR MALAM LEBIH SEGAR LAGI BERSIH</a:t>
            </a:r>
            <a:r>
              <a:rPr lang="en-US" sz="1700" b="1" dirty="0" smtClean="0">
                <a:solidFill>
                  <a:prstClr val="black"/>
                </a:solidFill>
                <a:effectLst>
                  <a:glow rad="101600">
                    <a:prstClr val="white">
                      <a:alpha val="60000"/>
                    </a:prstClr>
                  </a:glow>
                </a:effectLst>
                <a:cs typeface="Arial" charset="0"/>
              </a:rPr>
              <a:t>.</a:t>
            </a:r>
          </a:p>
          <a:p>
            <a:pPr marL="457200" indent="-457200" algn="just">
              <a:buFontTx/>
              <a:buAutoNum type="arabicPeriod"/>
              <a:defRPr/>
            </a:pPr>
            <a:endParaRPr lang="en-US" sz="1700" b="1" dirty="0">
              <a:solidFill>
                <a:prstClr val="black"/>
              </a:solidFill>
              <a:effectLst>
                <a:glow rad="101600">
                  <a:prstClr val="white">
                    <a:alpha val="60000"/>
                  </a:prstClr>
                </a:glow>
              </a:effectLst>
              <a:cs typeface="Arial" charset="0"/>
            </a:endParaRPr>
          </a:p>
          <a:p>
            <a:pPr marL="457200" indent="-457200" algn="just">
              <a:buFontTx/>
              <a:buAutoNum type="arabicPeriod"/>
              <a:defRPr/>
            </a:pPr>
            <a:r>
              <a:rPr lang="en-US" sz="1700" b="1" dirty="0" smtClean="0">
                <a:solidFill>
                  <a:prstClr val="black"/>
                </a:solidFill>
                <a:effectLst>
                  <a:glow rad="101600">
                    <a:prstClr val="white">
                      <a:alpha val="60000"/>
                    </a:prstClr>
                  </a:glow>
                </a:effectLst>
                <a:cs typeface="Arial" charset="0"/>
              </a:rPr>
              <a:t>SARANAN </a:t>
            </a:r>
            <a:r>
              <a:rPr lang="en-US" sz="1700" b="1" dirty="0">
                <a:solidFill>
                  <a:prstClr val="black"/>
                </a:solidFill>
                <a:effectLst>
                  <a:glow rad="101600">
                    <a:prstClr val="white">
                      <a:alpha val="60000"/>
                    </a:prstClr>
                  </a:glow>
                </a:effectLst>
                <a:cs typeface="Arial" charset="0"/>
              </a:rPr>
              <a:t>AMALAN  </a:t>
            </a:r>
            <a:r>
              <a:rPr lang="ar-SA" sz="1700" b="1" dirty="0" smtClean="0">
                <a:solidFill>
                  <a:prstClr val="black"/>
                </a:solidFill>
                <a:effectLst>
                  <a:glow rad="101600">
                    <a:prstClr val="white">
                      <a:alpha val="60000"/>
                    </a:prstClr>
                  </a:glow>
                </a:effectLst>
                <a:cs typeface="Arial" charset="0"/>
              </a:rPr>
              <a:t>قيام </a:t>
            </a:r>
            <a:r>
              <a:rPr lang="ar-SA" sz="1700" b="1" dirty="0">
                <a:solidFill>
                  <a:prstClr val="black"/>
                </a:solidFill>
                <a:effectLst>
                  <a:glow rad="101600">
                    <a:prstClr val="white">
                      <a:alpha val="60000"/>
                    </a:prstClr>
                  </a:glow>
                </a:effectLst>
                <a:cs typeface="Arial" charset="0"/>
              </a:rPr>
              <a:t>الليل </a:t>
            </a:r>
            <a:r>
              <a:rPr lang="ar-SA" sz="1700" b="1" dirty="0" smtClean="0">
                <a:solidFill>
                  <a:prstClr val="black"/>
                </a:solidFill>
                <a:effectLst>
                  <a:glow rad="101600">
                    <a:prstClr val="white">
                      <a:alpha val="60000"/>
                    </a:prstClr>
                  </a:glow>
                </a:effectLst>
                <a:cs typeface="Arial" charset="0"/>
              </a:rPr>
              <a:t>:</a:t>
            </a:r>
            <a:endParaRPr lang="en-US" sz="1700" b="1" dirty="0" smtClean="0">
              <a:solidFill>
                <a:prstClr val="black"/>
              </a:solidFill>
              <a:effectLst>
                <a:glow rad="101600">
                  <a:prstClr val="white">
                    <a:alpha val="60000"/>
                  </a:prstClr>
                </a:glow>
              </a:effectLst>
              <a:cs typeface="Arial" charset="0"/>
            </a:endParaRPr>
          </a:p>
          <a:p>
            <a:pPr lvl="1" algn="just">
              <a:defRPr/>
            </a:pPr>
            <a:r>
              <a:rPr lang="en-US" sz="1700" b="1" dirty="0" smtClean="0">
                <a:solidFill>
                  <a:prstClr val="black"/>
                </a:solidFill>
                <a:effectLst>
                  <a:glow rad="101600">
                    <a:prstClr val="white">
                      <a:alpha val="60000"/>
                    </a:prstClr>
                  </a:glow>
                </a:effectLst>
                <a:cs typeface="Arial" charset="0"/>
              </a:rPr>
              <a:t>	I.   BERJEMAAH </a:t>
            </a:r>
            <a:r>
              <a:rPr lang="en-US" sz="1700" b="1" dirty="0">
                <a:solidFill>
                  <a:prstClr val="black"/>
                </a:solidFill>
                <a:effectLst>
                  <a:glow rad="101600">
                    <a:prstClr val="white">
                      <a:alpha val="60000"/>
                    </a:prstClr>
                  </a:glow>
                </a:effectLst>
                <a:cs typeface="Arial" charset="0"/>
              </a:rPr>
              <a:t>SOLAT ISYA' DAN SUBUH DI </a:t>
            </a:r>
            <a:r>
              <a:rPr lang="en-US" sz="1700" b="1" dirty="0" smtClean="0">
                <a:solidFill>
                  <a:prstClr val="black"/>
                </a:solidFill>
                <a:effectLst>
                  <a:glow rad="101600">
                    <a:prstClr val="white">
                      <a:alpha val="60000"/>
                    </a:prstClr>
                  </a:glow>
                </a:effectLst>
                <a:cs typeface="Arial" charset="0"/>
              </a:rPr>
              <a:t>MASJID </a:t>
            </a:r>
            <a:r>
              <a:rPr lang="en-US" sz="1700" b="1" dirty="0">
                <a:solidFill>
                  <a:prstClr val="black"/>
                </a:solidFill>
                <a:effectLst>
                  <a:glow rad="101600">
                    <a:prstClr val="white">
                      <a:alpha val="60000"/>
                    </a:prstClr>
                  </a:glow>
                </a:effectLst>
                <a:cs typeface="Arial" charset="0"/>
              </a:rPr>
              <a:t>KERANA </a:t>
            </a:r>
            <a:r>
              <a:rPr lang="en-US" sz="1700" b="1" dirty="0" smtClean="0">
                <a:solidFill>
                  <a:prstClr val="black"/>
                </a:solidFill>
                <a:effectLst>
                  <a:glow rad="101600">
                    <a:prstClr val="white">
                      <a:alpha val="60000"/>
                    </a:prstClr>
                  </a:glow>
                </a:effectLst>
                <a:cs typeface="Arial" charset="0"/>
              </a:rPr>
              <a:t>PAHALANYA </a:t>
            </a:r>
            <a:r>
              <a:rPr lang="en-US" sz="1700" b="1" dirty="0">
                <a:solidFill>
                  <a:prstClr val="black"/>
                </a:solidFill>
                <a:effectLst>
                  <a:glow rad="101600">
                    <a:prstClr val="white">
                      <a:alpha val="60000"/>
                    </a:prstClr>
                  </a:glow>
                </a:effectLst>
                <a:cs typeface="Arial" charset="0"/>
              </a:rPr>
              <a:t>SEPERTI   </a:t>
            </a:r>
            <a:r>
              <a:rPr lang="en-US" sz="1700" b="1" dirty="0" smtClean="0">
                <a:solidFill>
                  <a:prstClr val="black"/>
                </a:solidFill>
                <a:effectLst>
                  <a:glow rad="101600">
                    <a:prstClr val="white">
                      <a:alpha val="60000"/>
                    </a:prstClr>
                  </a:glow>
                </a:effectLst>
                <a:cs typeface="Arial" charset="0"/>
              </a:rPr>
              <a:t>	       SOLAT </a:t>
            </a:r>
            <a:r>
              <a:rPr lang="ar-SA" sz="1700" b="1" dirty="0">
                <a:solidFill>
                  <a:prstClr val="black"/>
                </a:solidFill>
                <a:effectLst>
                  <a:glow rad="101600">
                    <a:prstClr val="white">
                      <a:alpha val="60000"/>
                    </a:prstClr>
                  </a:glow>
                </a:effectLst>
                <a:cs typeface="Arial" charset="0"/>
              </a:rPr>
              <a:t>قيام الليل </a:t>
            </a:r>
            <a:r>
              <a:rPr lang="en-US" sz="1700" b="1" dirty="0" smtClean="0">
                <a:solidFill>
                  <a:prstClr val="black"/>
                </a:solidFill>
                <a:effectLst>
                  <a:glow rad="101600">
                    <a:prstClr val="white">
                      <a:alpha val="60000"/>
                    </a:prstClr>
                  </a:glow>
                </a:effectLst>
                <a:cs typeface="Arial" charset="0"/>
              </a:rPr>
              <a:t>  SEPANJANG </a:t>
            </a:r>
            <a:r>
              <a:rPr lang="en-US" sz="1700" b="1" dirty="0">
                <a:solidFill>
                  <a:prstClr val="black"/>
                </a:solidFill>
                <a:effectLst>
                  <a:glow rad="101600">
                    <a:prstClr val="white">
                      <a:alpha val="60000"/>
                    </a:prstClr>
                  </a:glow>
                </a:effectLst>
                <a:cs typeface="Arial" charset="0"/>
              </a:rPr>
              <a:t>MALAM</a:t>
            </a:r>
            <a:r>
              <a:rPr lang="en-US" sz="1700" b="1" dirty="0" smtClean="0">
                <a:solidFill>
                  <a:prstClr val="black"/>
                </a:solidFill>
                <a:effectLst>
                  <a:glow rad="101600">
                    <a:prstClr val="white">
                      <a:alpha val="60000"/>
                    </a:prstClr>
                  </a:glow>
                </a:effectLst>
                <a:cs typeface="Arial" charset="0"/>
              </a:rPr>
              <a:t>.</a:t>
            </a:r>
          </a:p>
          <a:p>
            <a:pPr lvl="1" algn="just">
              <a:defRPr/>
            </a:pPr>
            <a:r>
              <a:rPr lang="en-US" sz="1700" b="1" dirty="0">
                <a:solidFill>
                  <a:prstClr val="black"/>
                </a:solidFill>
                <a:effectLst>
                  <a:glow rad="101600">
                    <a:prstClr val="white">
                      <a:alpha val="60000"/>
                    </a:prstClr>
                  </a:glow>
                </a:effectLst>
                <a:cs typeface="Arial" charset="0"/>
              </a:rPr>
              <a:t>	</a:t>
            </a:r>
            <a:r>
              <a:rPr lang="en-US" sz="1700" b="1" dirty="0" smtClean="0">
                <a:solidFill>
                  <a:prstClr val="black"/>
                </a:solidFill>
                <a:effectLst>
                  <a:glow rad="101600">
                    <a:prstClr val="white">
                      <a:alpha val="60000"/>
                    </a:prstClr>
                  </a:glow>
                </a:effectLst>
                <a:cs typeface="Arial" charset="0"/>
              </a:rPr>
              <a:t>II.    MENGEKALKAN </a:t>
            </a:r>
            <a:r>
              <a:rPr lang="en-US" sz="1700" b="1" dirty="0">
                <a:solidFill>
                  <a:prstClr val="black"/>
                </a:solidFill>
                <a:effectLst>
                  <a:glow rad="101600">
                    <a:prstClr val="white">
                      <a:alpha val="60000"/>
                    </a:prstClr>
                  </a:glow>
                </a:effectLst>
                <a:cs typeface="Arial" charset="0"/>
              </a:rPr>
              <a:t>SOLAT WITIR KERANA NABI TIDAK PERNAH </a:t>
            </a:r>
            <a:r>
              <a:rPr lang="en-US" sz="1700" b="1" dirty="0" smtClean="0">
                <a:solidFill>
                  <a:prstClr val="black"/>
                </a:solidFill>
                <a:effectLst>
                  <a:glow rad="101600">
                    <a:prstClr val="white">
                      <a:alpha val="60000"/>
                    </a:prstClr>
                  </a:glow>
                </a:effectLst>
                <a:cs typeface="Arial" charset="0"/>
              </a:rPr>
              <a:t>MENINGGALKANNYA.</a:t>
            </a:r>
          </a:p>
          <a:p>
            <a:pPr lvl="1" algn="just">
              <a:defRPr/>
            </a:pPr>
            <a:r>
              <a:rPr lang="en-US" sz="1700" b="1" dirty="0">
                <a:solidFill>
                  <a:prstClr val="black"/>
                </a:solidFill>
                <a:effectLst>
                  <a:glow rad="101600">
                    <a:prstClr val="white">
                      <a:alpha val="60000"/>
                    </a:prstClr>
                  </a:glow>
                </a:effectLst>
                <a:cs typeface="Arial" charset="0"/>
              </a:rPr>
              <a:t>	</a:t>
            </a:r>
            <a:r>
              <a:rPr lang="en-US" sz="1700" b="1" dirty="0" smtClean="0">
                <a:solidFill>
                  <a:prstClr val="black"/>
                </a:solidFill>
                <a:effectLst>
                  <a:glow rad="101600">
                    <a:prstClr val="white">
                      <a:alpha val="60000"/>
                    </a:prstClr>
                  </a:glow>
                </a:effectLst>
                <a:cs typeface="Arial" charset="0"/>
              </a:rPr>
              <a:t>III.   TIDUR </a:t>
            </a:r>
            <a:r>
              <a:rPr lang="en-US" sz="1700" b="1" dirty="0">
                <a:solidFill>
                  <a:prstClr val="black"/>
                </a:solidFill>
                <a:effectLst>
                  <a:glow rad="101600">
                    <a:prstClr val="white">
                      <a:alpha val="60000"/>
                    </a:prstClr>
                  </a:glow>
                </a:effectLst>
                <a:cs typeface="Arial" charset="0"/>
              </a:rPr>
              <a:t>AWAL</a:t>
            </a:r>
            <a:r>
              <a:rPr lang="en-US" sz="1700" b="1" dirty="0" smtClean="0">
                <a:solidFill>
                  <a:prstClr val="black"/>
                </a:solidFill>
                <a:effectLst>
                  <a:glow rad="101600">
                    <a:prstClr val="white">
                      <a:alpha val="60000"/>
                    </a:prstClr>
                  </a:glow>
                </a:effectLst>
                <a:cs typeface="Arial" charset="0"/>
              </a:rPr>
              <a:t>.</a:t>
            </a:r>
          </a:p>
          <a:p>
            <a:pPr lvl="1" algn="just">
              <a:defRPr/>
            </a:pPr>
            <a:r>
              <a:rPr lang="en-US" sz="1700" b="1" dirty="0">
                <a:solidFill>
                  <a:prstClr val="black"/>
                </a:solidFill>
                <a:effectLst>
                  <a:glow rad="101600">
                    <a:prstClr val="white">
                      <a:alpha val="60000"/>
                    </a:prstClr>
                  </a:glow>
                </a:effectLst>
                <a:cs typeface="Arial" charset="0"/>
              </a:rPr>
              <a:t>	</a:t>
            </a:r>
            <a:r>
              <a:rPr lang="en-US" sz="1700" b="1" dirty="0" err="1" smtClean="0">
                <a:solidFill>
                  <a:prstClr val="black"/>
                </a:solidFill>
                <a:effectLst>
                  <a:glow rad="101600">
                    <a:prstClr val="white">
                      <a:alpha val="60000"/>
                    </a:prstClr>
                  </a:glow>
                </a:effectLst>
                <a:cs typeface="Arial" charset="0"/>
              </a:rPr>
              <a:t>iV</a:t>
            </a:r>
            <a:r>
              <a:rPr lang="en-US" sz="1700" b="1" dirty="0" smtClean="0">
                <a:solidFill>
                  <a:prstClr val="black"/>
                </a:solidFill>
                <a:effectLst>
                  <a:glow rad="101600">
                    <a:prstClr val="white">
                      <a:alpha val="60000"/>
                    </a:prstClr>
                  </a:glow>
                </a:effectLst>
                <a:cs typeface="Arial" charset="0"/>
              </a:rPr>
              <a:t>.   DI </a:t>
            </a:r>
            <a:r>
              <a:rPr lang="en-US" sz="1700" b="1" dirty="0">
                <a:solidFill>
                  <a:prstClr val="black"/>
                </a:solidFill>
                <a:effectLst>
                  <a:glow rad="101600">
                    <a:prstClr val="white">
                      <a:alpha val="60000"/>
                    </a:prstClr>
                  </a:glow>
                </a:effectLst>
                <a:cs typeface="Arial" charset="0"/>
              </a:rPr>
              <a:t>SAMPING SOLAT, AMALKAN TILAWAH QURAN DAN BERSELAWAT</a:t>
            </a:r>
            <a:r>
              <a:rPr lang="en-US" sz="1700" b="1" dirty="0" smtClean="0">
                <a:solidFill>
                  <a:prstClr val="black"/>
                </a:solidFill>
                <a:effectLst>
                  <a:glow rad="101600">
                    <a:prstClr val="white">
                      <a:alpha val="60000"/>
                    </a:prstClr>
                  </a:glow>
                </a:effectLst>
                <a:cs typeface="Arial" charset="0"/>
              </a:rPr>
              <a:t>.</a:t>
            </a:r>
          </a:p>
          <a:p>
            <a:pPr lvl="1" algn="just">
              <a:defRPr/>
            </a:pPr>
            <a:r>
              <a:rPr lang="en-US" sz="1700" b="1" dirty="0">
                <a:solidFill>
                  <a:prstClr val="black"/>
                </a:solidFill>
                <a:effectLst>
                  <a:glow rad="101600">
                    <a:prstClr val="white">
                      <a:alpha val="60000"/>
                    </a:prstClr>
                  </a:glow>
                </a:effectLst>
                <a:cs typeface="Arial" charset="0"/>
              </a:rPr>
              <a:t>	</a:t>
            </a:r>
            <a:r>
              <a:rPr lang="en-US" sz="1700" b="1" dirty="0" smtClean="0">
                <a:solidFill>
                  <a:prstClr val="black"/>
                </a:solidFill>
                <a:effectLst>
                  <a:glow rad="101600">
                    <a:prstClr val="white">
                      <a:alpha val="60000"/>
                    </a:prstClr>
                  </a:glow>
                </a:effectLst>
                <a:cs typeface="Arial" charset="0"/>
              </a:rPr>
              <a:t>V</a:t>
            </a:r>
            <a:r>
              <a:rPr lang="en-US" sz="1700" b="1" dirty="0">
                <a:solidFill>
                  <a:prstClr val="black"/>
                </a:solidFill>
                <a:effectLst>
                  <a:glow rad="101600">
                    <a:prstClr val="white">
                      <a:alpha val="60000"/>
                    </a:prstClr>
                  </a:glow>
                </a:effectLst>
                <a:cs typeface="Arial" charset="0"/>
              </a:rPr>
              <a:t>. </a:t>
            </a:r>
            <a:r>
              <a:rPr lang="en-US" sz="1700" b="1" dirty="0" smtClean="0">
                <a:solidFill>
                  <a:prstClr val="black"/>
                </a:solidFill>
                <a:effectLst>
                  <a:glow rad="101600">
                    <a:prstClr val="white">
                      <a:alpha val="60000"/>
                    </a:prstClr>
                  </a:glow>
                </a:effectLst>
                <a:cs typeface="Arial" charset="0"/>
              </a:rPr>
              <a:t>   SAMBIL </a:t>
            </a:r>
            <a:r>
              <a:rPr lang="en-US" sz="1700" b="1" dirty="0">
                <a:solidFill>
                  <a:prstClr val="black"/>
                </a:solidFill>
                <a:effectLst>
                  <a:glow rad="101600">
                    <a:prstClr val="white">
                      <a:alpha val="60000"/>
                    </a:prstClr>
                  </a:glow>
                </a:effectLst>
                <a:cs typeface="Arial" charset="0"/>
              </a:rPr>
              <a:t>BERJAGA MALAM KERANA URUSAN DUNIA, SOLATLAH </a:t>
            </a:r>
            <a:r>
              <a:rPr lang="en-US" sz="1700" b="1" dirty="0" smtClean="0">
                <a:solidFill>
                  <a:prstClr val="black"/>
                </a:solidFill>
                <a:effectLst>
                  <a:glow rad="101600">
                    <a:prstClr val="white">
                      <a:alpha val="60000"/>
                    </a:prstClr>
                  </a:glow>
                </a:effectLst>
                <a:cs typeface="Arial" charset="0"/>
              </a:rPr>
              <a:t>SEKURANG-	   	       KURANGKAN </a:t>
            </a:r>
            <a:r>
              <a:rPr lang="en-US" sz="1700" b="1" dirty="0">
                <a:solidFill>
                  <a:prstClr val="black"/>
                </a:solidFill>
                <a:effectLst>
                  <a:glow rad="101600">
                    <a:prstClr val="white">
                      <a:alpha val="60000"/>
                    </a:prstClr>
                  </a:glow>
                </a:effectLst>
                <a:cs typeface="Arial" charset="0"/>
              </a:rPr>
              <a:t>DUA RAKAAT.</a:t>
            </a:r>
            <a:endParaRPr lang="en-US" sz="1700" b="1" dirty="0" smtClean="0">
              <a:solidFill>
                <a:prstClr val="black"/>
              </a:solidFill>
              <a:effectLst>
                <a:glow rad="101600">
                  <a:prstClr val="white">
                    <a:alpha val="60000"/>
                  </a:prstClr>
                </a:glow>
              </a:effectLst>
              <a:cs typeface="Arial" charset="0"/>
            </a:endParaRPr>
          </a:p>
        </p:txBody>
      </p:sp>
    </p:spTree>
    <p:extLst>
      <p:ext uri="{BB962C8B-B14F-4D97-AF65-F5344CB8AC3E}">
        <p14:creationId xmlns:p14="http://schemas.microsoft.com/office/powerpoint/2010/main" val="42201790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2011740"/>
            <a:ext cx="9144000" cy="1569660"/>
          </a:xfrm>
          <a:prstGeom prst="rect">
            <a:avLst/>
          </a:prstGeom>
          <a:no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 وَحْدَهُ لَا شَرِيكَ لَه،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أَنَّ مُحَمَّداً عَبْدُهُ وَرَسُولُه. </a:t>
            </a:r>
            <a:endParaRPr lang="ms-MY" sz="48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Rectangle 3"/>
          <p:cNvSpPr/>
          <p:nvPr/>
        </p:nvSpPr>
        <p:spPr>
          <a:xfrm>
            <a:off x="714348" y="304800"/>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214282" y="3849231"/>
            <a:ext cx="8643998" cy="2246769"/>
          </a:xfrm>
          <a:prstGeom prst="rect">
            <a:avLst/>
          </a:prstGeom>
          <a:solidFill>
            <a:schemeClr val="bg1"/>
          </a:solidFill>
          <a:ln w="12700">
            <a:solidFill>
              <a:schemeClr val="tx1"/>
            </a:solid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kami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KeesaanNya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42299019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304800" y="2011740"/>
            <a:ext cx="8572560" cy="1569660"/>
          </a:xfrm>
          <a:prstGeom prst="rect">
            <a:avLst/>
          </a:prstGeom>
          <a:no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مُحَمَّدٍ،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آلِهِ وَصَحْبِهِ وَمَنْ تَبِعَهُمْ بِإِحْسَانٍ إِلَى يَوْمِ لِقَائِه.</a:t>
            </a:r>
            <a:endParaRPr lang="ms-MY" sz="48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381000" y="4127718"/>
            <a:ext cx="8439208" cy="2246769"/>
          </a:xfrm>
          <a:prstGeom prst="rect">
            <a:avLst/>
          </a:prstGeom>
          <a:solidFill>
            <a:schemeClr val="bg1"/>
          </a:solidFill>
          <a:ln w="19050">
            <a:solidFill>
              <a:schemeClr val="tx1"/>
            </a:solid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Baginda</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yang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baik</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213463"/>
            <a:ext cx="821537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42299019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14348" y="304800"/>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228600" y="2102584"/>
            <a:ext cx="8763000" cy="1631216"/>
          </a:xfrm>
          <a:prstGeom prst="rect">
            <a:avLst/>
          </a:prstGeom>
          <a:no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وَقُومُوا بِالَّليْلِ وَالنَّاسُ نِيَام،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تَدْخُلُوا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الْجَنَّةَ بِسَلَام.</a:t>
            </a:r>
            <a:endParaRPr lang="ms-MY" sz="48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28600" y="4284300"/>
            <a:ext cx="8610600" cy="2092881"/>
          </a:xfrm>
          <a:prstGeom prst="rect">
            <a:avLst/>
          </a:prstGeom>
          <a:solidFill>
            <a:schemeClr val="bg1"/>
          </a:solidFill>
          <a:ln w="9525">
            <a:solidFill>
              <a:schemeClr val="tx1"/>
            </a:solidFill>
          </a:ln>
        </p:spPr>
        <p:txBody>
          <a:bodyPr wrap="square">
            <a:spAutoFit/>
          </a:bodyPr>
          <a:lstStyle/>
          <a:p>
            <a:pPr algn="ctr" fontAlgn="auto">
              <a:spcBef>
                <a:spcPts val="0"/>
              </a:spcBef>
              <a:spcAft>
                <a:spcPts val="0"/>
              </a:spcAft>
              <a:defRPr/>
            </a:pPr>
            <a:r>
              <a:rPr lang="en-US" sz="2600" b="1" dirty="0" err="1"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Pertingkatkan</a:t>
            </a:r>
            <a:r>
              <a:rPr lang="en-US" sz="2600" b="1" dirty="0"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ketakwaan</a:t>
            </a:r>
            <a:r>
              <a:rPr lang="en-US" sz="2600" b="1" dirty="0"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600" b="1" dirty="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SWT, </a:t>
            </a:r>
            <a:r>
              <a:rPr lang="en-US" sz="2600" b="1" dirty="0" err="1">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serta</a:t>
            </a:r>
            <a:r>
              <a:rPr lang="en-US" sz="2600" b="1" dirty="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dirikan</a:t>
            </a:r>
            <a:r>
              <a:rPr lang="en-US" sz="2600" b="1" dirty="0"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malam</a:t>
            </a:r>
            <a:r>
              <a:rPr lang="en-US" sz="2600" b="1" dirty="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600" b="1" dirty="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ibadat</a:t>
            </a:r>
            <a:r>
              <a:rPr lang="en-US" sz="2600" b="1" dirty="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di </a:t>
            </a:r>
            <a:r>
              <a:rPr lang="en-US" sz="2600" b="1" dirty="0" err="1">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saat</a:t>
            </a:r>
            <a:r>
              <a:rPr lang="en-US" sz="2600" b="1" dirty="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manusia</a:t>
            </a:r>
            <a:r>
              <a:rPr lang="en-US" sz="2600" b="1" dirty="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sedang</a:t>
            </a:r>
            <a:r>
              <a:rPr lang="en-US" sz="2600" b="1" dirty="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lena</a:t>
            </a:r>
            <a:r>
              <a:rPr lang="en-US" sz="2600" b="1" dirty="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tidur</a:t>
            </a:r>
            <a:r>
              <a:rPr lang="en-US" sz="2600" b="1" dirty="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Moga-moga</a:t>
            </a:r>
            <a:r>
              <a:rPr lang="en-US" sz="2600" b="1" dirty="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n-US" sz="2600" b="1" dirty="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akan</a:t>
            </a:r>
            <a:r>
              <a:rPr lang="en-US" sz="2600" b="1" dirty="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memasuki</a:t>
            </a:r>
            <a:r>
              <a:rPr lang="en-US" sz="2600" b="1" dirty="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syurga</a:t>
            </a:r>
            <a:r>
              <a:rPr lang="en-US" sz="2600" b="1" dirty="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600" b="1" dirty="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selamat</a:t>
            </a:r>
            <a:r>
              <a:rPr lang="en-US" sz="2600" b="1" dirty="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sejahtera</a:t>
            </a:r>
            <a:r>
              <a:rPr lang="en-US" sz="2600" b="1" dirty="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p>
        </p:txBody>
      </p:sp>
    </p:spTree>
    <p:extLst>
      <p:ext uri="{BB962C8B-B14F-4D97-AF65-F5344CB8AC3E}">
        <p14:creationId xmlns:p14="http://schemas.microsoft.com/office/powerpoint/2010/main" val="42299019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36293" y="304800"/>
            <a:ext cx="8755307"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Meneruskan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Ibadah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2438400" y="5029200"/>
            <a:ext cx="5955815" cy="762000"/>
          </a:xfrm>
          <a:prstGeom prst="roundRect">
            <a:avLst>
              <a:gd name="adj" fmla="val 0"/>
            </a:avLst>
          </a:prstGeom>
          <a:solidFill>
            <a:schemeClr val="accent4">
              <a:lumMod val="75000"/>
            </a:schemeClr>
          </a:solidFill>
          <a:ln/>
          <a:effectLst>
            <a:glow rad="101600">
              <a:schemeClr val="tx1">
                <a:alpha val="60000"/>
              </a:schemeClr>
            </a:glow>
            <a:outerShdw blurRad="40000" dist="20000" dir="5400000" rotWithShape="0">
              <a:srgbClr val="000000">
                <a:alpha val="38000"/>
              </a:srgbClr>
            </a:outerShdw>
          </a:effectLst>
        </p:spPr>
        <p:style>
          <a:lnRef idx="3">
            <a:schemeClr val="lt1"/>
          </a:lnRef>
          <a:fillRef idx="1">
            <a:schemeClr val="accent5"/>
          </a:fillRef>
          <a:effectRef idx="1">
            <a:schemeClr val="accent5"/>
          </a:effectRef>
          <a:fontRef idx="minor">
            <a:schemeClr val="lt1"/>
          </a:fontRef>
        </p:style>
        <p:txBody>
          <a:bodyPr anchor="ctr"/>
          <a:lstStyle/>
          <a:p>
            <a:pPr algn="ctr">
              <a:defRPr/>
            </a:pP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Tidur</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terlebih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dahulu</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ounded Rectangle 4"/>
          <p:cNvSpPr/>
          <p:nvPr/>
        </p:nvSpPr>
        <p:spPr>
          <a:xfrm>
            <a:off x="2453244" y="2199756"/>
            <a:ext cx="5940971" cy="1076844"/>
          </a:xfrm>
          <a:prstGeom prst="roundRect">
            <a:avLst>
              <a:gd name="adj" fmla="val 0"/>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Mendirikan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Malam</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solat</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sunat</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baca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 Quran,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berzikir</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belajar</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ilmu</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agama</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ight Arrow 5"/>
          <p:cNvSpPr/>
          <p:nvPr/>
        </p:nvSpPr>
        <p:spPr>
          <a:xfrm>
            <a:off x="228374" y="1308437"/>
            <a:ext cx="2210026" cy="1282363"/>
          </a:xfrm>
          <a:prstGeom prst="rightArrow">
            <a:avLst>
              <a:gd name="adj1" fmla="val 52970"/>
              <a:gd name="adj2" fmla="val 50000"/>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fi-FI"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Qiamullail</a:t>
            </a:r>
            <a:endParaRPr lang="ms-MY" sz="24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Right Arrow 6"/>
          <p:cNvSpPr/>
          <p:nvPr/>
        </p:nvSpPr>
        <p:spPr>
          <a:xfrm>
            <a:off x="228600" y="3976944"/>
            <a:ext cx="2210026" cy="1282363"/>
          </a:xfrm>
          <a:prstGeom prst="rightArrow">
            <a:avLst>
              <a:gd name="adj1" fmla="val 52970"/>
              <a:gd name="adj2" fmla="val 50000"/>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fi-FI"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Tahajjud</a:t>
            </a:r>
            <a:endParaRPr lang="ms-MY" sz="24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2299019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90714" y="152400"/>
            <a:ext cx="8977086" cy="1015663"/>
          </a:xfrm>
          <a:prstGeom prst="rect">
            <a:avLst/>
          </a:prstGeom>
        </p:spPr>
        <p:txBody>
          <a:bodyPr wrap="square">
            <a:spAutoFit/>
          </a:bodyPr>
          <a:lstStyle/>
          <a:p>
            <a:pPr algn="ctr" fontAlgn="auto">
              <a:spcBef>
                <a:spcPts val="0"/>
              </a:spcBef>
              <a:spcAft>
                <a:spcPts val="0"/>
              </a:spcAft>
              <a:defRPr/>
            </a:pP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Al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Muzammil</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1-4</a:t>
            </a:r>
            <a:endParaRPr lang="en-US" sz="3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830050"/>
            <a:ext cx="9144000" cy="1446550"/>
          </a:xfrm>
          <a:prstGeom prst="rect">
            <a:avLst/>
          </a:prstGeom>
          <a:solidFill>
            <a:schemeClr val="tx1">
              <a:alpha val="32000"/>
            </a:scheme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يَا أَيُّهَا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الْمُزَّمِّلُ. </a:t>
            </a:r>
            <a:r>
              <a:rPr lang="ar-SA" sz="4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قُمِ اللَّيْلَ إِلَّا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قَلِيلًا. </a:t>
            </a:r>
            <a:r>
              <a:rPr lang="ar-SA" sz="4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نِّصْفَهُ أَوِ انقُصْ مِنْهُ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قَلِيلًا. أَوْزِدْ </a:t>
            </a:r>
            <a:r>
              <a:rPr lang="ar-SA" sz="4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عَلَيْهِ وَرَتِّلِ الْقُرْآنَ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تَرْتِيلًا.</a:t>
            </a:r>
            <a:endParaRPr lang="ms-MY" sz="4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5" name="Rectangle 1"/>
          <p:cNvSpPr>
            <a:spLocks noChangeArrowheads="1"/>
          </p:cNvSpPr>
          <p:nvPr/>
        </p:nvSpPr>
        <p:spPr bwMode="auto">
          <a:xfrm>
            <a:off x="0" y="4054426"/>
            <a:ext cx="9144000" cy="1938992"/>
          </a:xfrm>
          <a:prstGeom prst="rect">
            <a:avLst/>
          </a:prstGeom>
          <a:solidFill>
            <a:schemeClr val="lt1">
              <a:alpha val="79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algn="ctr"/>
            <a:r>
              <a:rPr lang="ms-MY" sz="2400" i="1" dirty="0"/>
              <a:t>“Wahai orang yang berselimut! Bangunlah sembahyang </a:t>
            </a:r>
            <a:r>
              <a:rPr lang="ms-MY" sz="2400" i="1" dirty="0" err="1"/>
              <a:t>Tahajjud</a:t>
            </a:r>
            <a:r>
              <a:rPr lang="ms-MY" sz="2400" i="1" dirty="0"/>
              <a:t> pada waktu malam, selain dari sedikit masa (untuk berehat). Iaitu separuh dari waktu malam, atau kurangkan sedikit dari separuh itu. Ataupun lebihkan (sedikit) daripadanya; dan bacalah Al-Quran dengan "</a:t>
            </a:r>
            <a:r>
              <a:rPr lang="ms-MY" sz="2400" i="1" dirty="0" err="1"/>
              <a:t>Tartil</a:t>
            </a:r>
            <a:r>
              <a:rPr lang="ms-MY" sz="2400" i="1" dirty="0"/>
              <a:t>" (bertajwid)”.</a:t>
            </a:r>
            <a:endParaRPr lang="en-MY" sz="2400" dirty="0"/>
          </a:p>
        </p:txBody>
      </p:sp>
    </p:spTree>
    <p:extLst>
      <p:ext uri="{BB962C8B-B14F-4D97-AF65-F5344CB8AC3E}">
        <p14:creationId xmlns:p14="http://schemas.microsoft.com/office/powerpoint/2010/main" val="42299019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381</TotalTime>
  <Words>1287</Words>
  <Application>Microsoft Office PowerPoint</Application>
  <PresentationFormat>On-screen Show (4:3)</PresentationFormat>
  <Paragraphs>138</Paragraphs>
  <Slides>35</Slides>
  <Notes>0</Notes>
  <HiddenSlides>0</HiddenSlides>
  <MMClips>0</MMClips>
  <ScaleCrop>false</ScaleCrop>
  <HeadingPairs>
    <vt:vector size="4" baseType="variant">
      <vt:variant>
        <vt:lpstr>Theme</vt:lpstr>
      </vt:variant>
      <vt:variant>
        <vt:i4>4</vt:i4>
      </vt:variant>
      <vt:variant>
        <vt:lpstr>Slide Titles</vt:lpstr>
      </vt:variant>
      <vt:variant>
        <vt:i4>35</vt:i4>
      </vt:variant>
    </vt:vector>
  </HeadingPairs>
  <TitlesOfParts>
    <vt:vector size="39" baseType="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 Daud</dc:creator>
  <cp:lastModifiedBy>USER</cp:lastModifiedBy>
  <cp:revision>17</cp:revision>
  <dcterms:created xsi:type="dcterms:W3CDTF">2018-07-01T08:18:48Z</dcterms:created>
  <dcterms:modified xsi:type="dcterms:W3CDTF">2018-07-05T07:31:06Z</dcterms:modified>
</cp:coreProperties>
</file>